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92" r:id="rId1"/>
  </p:sldMasterIdLst>
  <p:notesMasterIdLst>
    <p:notesMasterId r:id="rId50"/>
  </p:notesMasterIdLst>
  <p:sldIdLst>
    <p:sldId id="339" r:id="rId2"/>
    <p:sldId id="288" r:id="rId3"/>
    <p:sldId id="289" r:id="rId4"/>
    <p:sldId id="291" r:id="rId5"/>
    <p:sldId id="290" r:id="rId6"/>
    <p:sldId id="292" r:id="rId7"/>
    <p:sldId id="322" r:id="rId8"/>
    <p:sldId id="293" r:id="rId9"/>
    <p:sldId id="341" r:id="rId10"/>
    <p:sldId id="301" r:id="rId11"/>
    <p:sldId id="300" r:id="rId12"/>
    <p:sldId id="323" r:id="rId13"/>
    <p:sldId id="302" r:id="rId14"/>
    <p:sldId id="324" r:id="rId15"/>
    <p:sldId id="295" r:id="rId16"/>
    <p:sldId id="325" r:id="rId17"/>
    <p:sldId id="297" r:id="rId18"/>
    <p:sldId id="303" r:id="rId19"/>
    <p:sldId id="326" r:id="rId20"/>
    <p:sldId id="327" r:id="rId21"/>
    <p:sldId id="298" r:id="rId22"/>
    <p:sldId id="328" r:id="rId23"/>
    <p:sldId id="329" r:id="rId24"/>
    <p:sldId id="299" r:id="rId25"/>
    <p:sldId id="304" r:id="rId26"/>
    <p:sldId id="305" r:id="rId27"/>
    <p:sldId id="307" r:id="rId28"/>
    <p:sldId id="308" r:id="rId29"/>
    <p:sldId id="306" r:id="rId30"/>
    <p:sldId id="330" r:id="rId31"/>
    <p:sldId id="309" r:id="rId32"/>
    <p:sldId id="310" r:id="rId33"/>
    <p:sldId id="311" r:id="rId34"/>
    <p:sldId id="314" r:id="rId35"/>
    <p:sldId id="331" r:id="rId36"/>
    <p:sldId id="316" r:id="rId37"/>
    <p:sldId id="317" r:id="rId38"/>
    <p:sldId id="318" r:id="rId39"/>
    <p:sldId id="319" r:id="rId40"/>
    <p:sldId id="332" r:id="rId41"/>
    <p:sldId id="315" r:id="rId42"/>
    <p:sldId id="320" r:id="rId43"/>
    <p:sldId id="321" r:id="rId44"/>
    <p:sldId id="334" r:id="rId45"/>
    <p:sldId id="336" r:id="rId46"/>
    <p:sldId id="335" r:id="rId47"/>
    <p:sldId id="337" r:id="rId48"/>
    <p:sldId id="338" r:id="rId49"/>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8B48960-7196-4094-811F-6EF80A73972E}">
          <p14:sldIdLst>
            <p14:sldId id="339"/>
            <p14:sldId id="288"/>
            <p14:sldId id="289"/>
            <p14:sldId id="291"/>
            <p14:sldId id="290"/>
            <p14:sldId id="292"/>
            <p14:sldId id="322"/>
            <p14:sldId id="293"/>
            <p14:sldId id="341"/>
            <p14:sldId id="301"/>
            <p14:sldId id="300"/>
            <p14:sldId id="323"/>
            <p14:sldId id="302"/>
            <p14:sldId id="324"/>
            <p14:sldId id="295"/>
            <p14:sldId id="325"/>
            <p14:sldId id="297"/>
            <p14:sldId id="303"/>
            <p14:sldId id="326"/>
            <p14:sldId id="327"/>
            <p14:sldId id="298"/>
            <p14:sldId id="328"/>
            <p14:sldId id="329"/>
            <p14:sldId id="299"/>
            <p14:sldId id="304"/>
            <p14:sldId id="305"/>
            <p14:sldId id="307"/>
            <p14:sldId id="308"/>
            <p14:sldId id="306"/>
            <p14:sldId id="330"/>
            <p14:sldId id="309"/>
            <p14:sldId id="310"/>
            <p14:sldId id="311"/>
            <p14:sldId id="314"/>
            <p14:sldId id="331"/>
            <p14:sldId id="316"/>
            <p14:sldId id="317"/>
            <p14:sldId id="318"/>
            <p14:sldId id="319"/>
            <p14:sldId id="332"/>
            <p14:sldId id="315"/>
            <p14:sldId id="320"/>
            <p14:sldId id="321"/>
            <p14:sldId id="334"/>
            <p14:sldId id="336"/>
            <p14:sldId id="335"/>
            <p14:sldId id="337"/>
            <p14:sldId id="338"/>
          </p14:sldIdLst>
        </p14:section>
        <p14:section name="Untitled Section" id="{54B437E3-D468-4C5F-B026-663B5E23089C}">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88530" autoAdjust="0"/>
  </p:normalViewPr>
  <p:slideViewPr>
    <p:cSldViewPr>
      <p:cViewPr varScale="1">
        <p:scale>
          <a:sx n="65" d="100"/>
          <a:sy n="65" d="100"/>
        </p:scale>
        <p:origin x="-1536" y="-102"/>
      </p:cViewPr>
      <p:guideLst>
        <p:guide orient="horz" pos="2160"/>
        <p:guide pos="2880"/>
      </p:guideLst>
    </p:cSldViewPr>
  </p:slideViewPr>
  <p:outlineViewPr>
    <p:cViewPr>
      <p:scale>
        <a:sx n="33" d="100"/>
        <a:sy n="33" d="100"/>
      </p:scale>
      <p:origin x="0" y="6786"/>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8F69B238-DFDA-445A-BB22-DE0AB517F266}" type="datetimeFigureOut">
              <a:rPr lang="ar-EG" smtClean="0"/>
              <a:pPr/>
              <a:t>09/04/1439</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3516A14-B839-4A6D-9786-FC5F8953245D}" type="slidenum">
              <a:rPr lang="ar-EG" smtClean="0"/>
              <a:pPr/>
              <a:t>‹#›</a:t>
            </a:fld>
            <a:endParaRPr lang="ar-EG"/>
          </a:p>
        </p:txBody>
      </p:sp>
    </p:spTree>
    <p:extLst>
      <p:ext uri="{BB962C8B-B14F-4D97-AF65-F5344CB8AC3E}">
        <p14:creationId xmlns:p14="http://schemas.microsoft.com/office/powerpoint/2010/main" val="9229860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rtl="0"/>
            <a:r>
              <a:rPr lang="en-US" dirty="0" smtClean="0"/>
              <a:t>KDIGO 2012 recommend target BP to</a:t>
            </a:r>
            <a:r>
              <a:rPr lang="en-US" baseline="0" dirty="0" smtClean="0"/>
              <a:t> </a:t>
            </a:r>
            <a:r>
              <a:rPr lang="en-US" dirty="0" smtClean="0"/>
              <a:t>130/80 mm Hg </a:t>
            </a:r>
            <a:endParaRPr lang="ar-EG" dirty="0"/>
          </a:p>
        </p:txBody>
      </p:sp>
      <p:sp>
        <p:nvSpPr>
          <p:cNvPr id="4" name="Slide Number Placeholder 3"/>
          <p:cNvSpPr>
            <a:spLocks noGrp="1"/>
          </p:cNvSpPr>
          <p:nvPr>
            <p:ph type="sldNum" sz="quarter" idx="10"/>
          </p:nvPr>
        </p:nvSpPr>
        <p:spPr/>
        <p:txBody>
          <a:bodyPr/>
          <a:lstStyle/>
          <a:p>
            <a:fld id="{F3516A14-B839-4A6D-9786-FC5F8953245D}" type="slidenum">
              <a:rPr lang="ar-EG" smtClean="0"/>
              <a:pPr/>
              <a:t>15</a:t>
            </a:fld>
            <a:endParaRPr lang="ar-EG"/>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5AD9E7D-A75E-41C0-AC90-BC1723E903C0}" type="datetimeFigureOut">
              <a:rPr lang="ar-EG" smtClean="0"/>
              <a:pPr/>
              <a:t>09/04/1439</a:t>
            </a:fld>
            <a:endParaRPr lang="ar-EG"/>
          </a:p>
        </p:txBody>
      </p:sp>
      <p:sp>
        <p:nvSpPr>
          <p:cNvPr id="19" name="Footer Placeholder 18"/>
          <p:cNvSpPr>
            <a:spLocks noGrp="1"/>
          </p:cNvSpPr>
          <p:nvPr>
            <p:ph type="ftr" sz="quarter" idx="11"/>
          </p:nvPr>
        </p:nvSpPr>
        <p:spPr/>
        <p:txBody>
          <a:bodyPr/>
          <a:lstStyle/>
          <a:p>
            <a:endParaRPr lang="ar-EG"/>
          </a:p>
        </p:txBody>
      </p:sp>
      <p:sp>
        <p:nvSpPr>
          <p:cNvPr id="27" name="Slide Number Placeholder 26"/>
          <p:cNvSpPr>
            <a:spLocks noGrp="1"/>
          </p:cNvSpPr>
          <p:nvPr>
            <p:ph type="sldNum" sz="quarter" idx="12"/>
          </p:nvPr>
        </p:nvSpPr>
        <p:spPr/>
        <p:txBody>
          <a:bodyPr/>
          <a:lstStyle/>
          <a:p>
            <a:fld id="{EE93289B-1F49-412E-88C0-79F3FE58481E}" type="slidenum">
              <a:rPr lang="ar-EG" smtClean="0"/>
              <a:pPr/>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5AD9E7D-A75E-41C0-AC90-BC1723E903C0}" type="datetimeFigureOut">
              <a:rPr lang="ar-EG" smtClean="0"/>
              <a:pPr/>
              <a:t>09/04/1439</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EE93289B-1F49-412E-88C0-79F3FE58481E}"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5AD9E7D-A75E-41C0-AC90-BC1723E903C0}" type="datetimeFigureOut">
              <a:rPr lang="ar-EG" smtClean="0"/>
              <a:pPr/>
              <a:t>09/04/1439</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EE93289B-1F49-412E-88C0-79F3FE58481E}"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5AD9E7D-A75E-41C0-AC90-BC1723E903C0}" type="datetimeFigureOut">
              <a:rPr lang="ar-EG" smtClean="0"/>
              <a:pPr/>
              <a:t>09/04/1439</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EE93289B-1F49-412E-88C0-79F3FE58481E}"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5AD9E7D-A75E-41C0-AC90-BC1723E903C0}" type="datetimeFigureOut">
              <a:rPr lang="ar-EG" smtClean="0"/>
              <a:pPr/>
              <a:t>09/04/1439</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EE93289B-1F49-412E-88C0-79F3FE58481E}" type="slidenum">
              <a:rPr lang="ar-EG" smtClean="0"/>
              <a:pPr/>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5AD9E7D-A75E-41C0-AC90-BC1723E903C0}" type="datetimeFigureOut">
              <a:rPr lang="ar-EG" smtClean="0"/>
              <a:pPr/>
              <a:t>09/04/1439</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EE93289B-1F49-412E-88C0-79F3FE58481E}"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5AD9E7D-A75E-41C0-AC90-BC1723E903C0}" type="datetimeFigureOut">
              <a:rPr lang="ar-EG" smtClean="0"/>
              <a:pPr/>
              <a:t>09/04/1439</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EE93289B-1F49-412E-88C0-79F3FE58481E}" type="slidenum">
              <a:rPr lang="ar-EG" smtClean="0"/>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5AD9E7D-A75E-41C0-AC90-BC1723E903C0}" type="datetimeFigureOut">
              <a:rPr lang="ar-EG" smtClean="0"/>
              <a:pPr/>
              <a:t>09/04/1439</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EE93289B-1F49-412E-88C0-79F3FE58481E}"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AD9E7D-A75E-41C0-AC90-BC1723E903C0}" type="datetimeFigureOut">
              <a:rPr lang="ar-EG" smtClean="0"/>
              <a:pPr/>
              <a:t>09/04/1439</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EE93289B-1F49-412E-88C0-79F3FE58481E}"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5AD9E7D-A75E-41C0-AC90-BC1723E903C0}" type="datetimeFigureOut">
              <a:rPr lang="ar-EG" smtClean="0"/>
              <a:pPr/>
              <a:t>09/04/1439</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EE93289B-1F49-412E-88C0-79F3FE58481E}"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5AD9E7D-A75E-41C0-AC90-BC1723E903C0}" type="datetimeFigureOut">
              <a:rPr lang="ar-EG" smtClean="0"/>
              <a:pPr/>
              <a:t>09/04/1439</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a:xfrm>
            <a:off x="8077200" y="6356350"/>
            <a:ext cx="609600" cy="365125"/>
          </a:xfrm>
        </p:spPr>
        <p:txBody>
          <a:bodyPr/>
          <a:lstStyle/>
          <a:p>
            <a:fld id="{EE93289B-1F49-412E-88C0-79F3FE58481E}" type="slidenum">
              <a:rPr lang="ar-EG" smtClean="0"/>
              <a:pPr/>
              <a:t>‹#›</a:t>
            </a:fld>
            <a:endParaRPr lang="ar-EG"/>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5AD9E7D-A75E-41C0-AC90-BC1723E903C0}" type="datetimeFigureOut">
              <a:rPr lang="ar-EG" smtClean="0"/>
              <a:pPr/>
              <a:t>09/04/1439</a:t>
            </a:fld>
            <a:endParaRPr lang="ar-EG"/>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EG"/>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E93289B-1F49-412E-88C0-79F3FE58481E}" type="slidenum">
              <a:rPr lang="ar-EG" smtClean="0"/>
              <a:pPr/>
              <a:t>‹#›</a:t>
            </a:fld>
            <a:endParaRPr lang="ar-EG"/>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kidneys.jpg"/>
          <p:cNvPicPr>
            <a:picLocks noChangeAspect="1"/>
          </p:cNvPicPr>
          <p:nvPr/>
        </p:nvPicPr>
        <p:blipFill>
          <a:blip r:embed="rId2">
            <a:lum bright="44000" contrast="-61000"/>
          </a:blip>
          <a:stretch>
            <a:fillRect/>
          </a:stretch>
        </p:blipFill>
        <p:spPr>
          <a:xfrm>
            <a:off x="0" y="387424"/>
            <a:ext cx="9144000" cy="6858000"/>
          </a:xfrm>
          <a:prstGeom prst="rect">
            <a:avLst/>
          </a:prstGeom>
        </p:spPr>
      </p:pic>
      <p:sp>
        <p:nvSpPr>
          <p:cNvPr id="5" name="Title 4"/>
          <p:cNvSpPr>
            <a:spLocks noGrp="1"/>
          </p:cNvSpPr>
          <p:nvPr>
            <p:ph type="ctrTitle"/>
          </p:nvPr>
        </p:nvSpPr>
        <p:spPr>
          <a:xfrm>
            <a:off x="533400" y="1214422"/>
            <a:ext cx="7851648" cy="1357322"/>
          </a:xfrm>
        </p:spPr>
        <p:txBody>
          <a:bodyPr>
            <a:normAutofit/>
          </a:bodyPr>
          <a:lstStyle/>
          <a:p>
            <a:pPr algn="ctr"/>
            <a:r>
              <a:rPr lang="en-US" sz="6000" dirty="0" smtClean="0">
                <a:solidFill>
                  <a:srgbClr val="FFFF00"/>
                </a:solidFill>
              </a:rPr>
              <a:t>Hypertetion and CKD</a:t>
            </a:r>
            <a:endParaRPr lang="ar-EG" sz="6000" dirty="0">
              <a:solidFill>
                <a:srgbClr val="FFFF00"/>
              </a:solidFill>
            </a:endParaRPr>
          </a:p>
        </p:txBody>
      </p:sp>
      <p:sp>
        <p:nvSpPr>
          <p:cNvPr id="6" name="Subtitle 5"/>
          <p:cNvSpPr>
            <a:spLocks noGrp="1"/>
          </p:cNvSpPr>
          <p:nvPr>
            <p:ph type="subTitle" idx="1"/>
          </p:nvPr>
        </p:nvSpPr>
        <p:spPr>
          <a:xfrm>
            <a:off x="533400" y="2714620"/>
            <a:ext cx="7854696" cy="2428892"/>
          </a:xfrm>
        </p:spPr>
        <p:txBody>
          <a:bodyPr>
            <a:normAutofit lnSpcReduction="10000"/>
          </a:bodyPr>
          <a:lstStyle/>
          <a:p>
            <a:pPr algn="ctr"/>
            <a:r>
              <a:rPr lang="en-US" dirty="0" smtClean="0">
                <a:solidFill>
                  <a:schemeClr val="bg1">
                    <a:lumMod val="95000"/>
                    <a:lumOff val="5000"/>
                  </a:schemeClr>
                </a:solidFill>
              </a:rPr>
              <a:t>By</a:t>
            </a:r>
          </a:p>
          <a:p>
            <a:pPr algn="ctr" rtl="0"/>
            <a:r>
              <a:rPr lang="ar-EG" sz="3600" dirty="0" smtClean="0">
                <a:solidFill>
                  <a:srgbClr val="7030A0"/>
                </a:solidFill>
              </a:rPr>
              <a:t> </a:t>
            </a:r>
            <a:r>
              <a:rPr lang="en-US" sz="3600" dirty="0" smtClean="0">
                <a:solidFill>
                  <a:schemeClr val="bg1">
                    <a:lumMod val="95000"/>
                    <a:lumOff val="5000"/>
                  </a:schemeClr>
                </a:solidFill>
              </a:rPr>
              <a:t>Prof. Ali </a:t>
            </a:r>
            <a:r>
              <a:rPr lang="en-US" sz="3600" dirty="0" err="1" smtClean="0">
                <a:solidFill>
                  <a:schemeClr val="bg1">
                    <a:lumMod val="95000"/>
                    <a:lumOff val="5000"/>
                  </a:schemeClr>
                </a:solidFill>
              </a:rPr>
              <a:t>Taha</a:t>
            </a:r>
            <a:r>
              <a:rPr lang="en-US" sz="3600" dirty="0" smtClean="0">
                <a:solidFill>
                  <a:schemeClr val="bg1">
                    <a:lumMod val="95000"/>
                    <a:lumOff val="5000"/>
                  </a:schemeClr>
                </a:solidFill>
              </a:rPr>
              <a:t> </a:t>
            </a:r>
            <a:r>
              <a:rPr lang="en-US" sz="3600" dirty="0" err="1" smtClean="0">
                <a:solidFill>
                  <a:schemeClr val="bg1">
                    <a:lumMod val="95000"/>
                    <a:lumOff val="5000"/>
                  </a:schemeClr>
                </a:solidFill>
              </a:rPr>
              <a:t>Alkoriaty</a:t>
            </a:r>
            <a:endParaRPr lang="en-US" sz="3600" dirty="0" smtClean="0">
              <a:solidFill>
                <a:schemeClr val="bg1">
                  <a:lumMod val="95000"/>
                  <a:lumOff val="5000"/>
                </a:schemeClr>
              </a:solidFill>
            </a:endParaRPr>
          </a:p>
          <a:p>
            <a:pPr algn="ctr" rtl="0"/>
            <a:r>
              <a:rPr lang="en-US" dirty="0" smtClean="0">
                <a:solidFill>
                  <a:schemeClr val="bg1">
                    <a:lumMod val="95000"/>
                    <a:lumOff val="5000"/>
                  </a:schemeClr>
                </a:solidFill>
              </a:rPr>
              <a:t>Professor of internal medicine and nephrology</a:t>
            </a:r>
          </a:p>
          <a:p>
            <a:pPr algn="ctr" rtl="0"/>
            <a:r>
              <a:rPr lang="en-US" dirty="0" smtClean="0">
                <a:solidFill>
                  <a:schemeClr val="bg1">
                    <a:lumMod val="95000"/>
                    <a:lumOff val="5000"/>
                  </a:schemeClr>
                </a:solidFill>
              </a:rPr>
              <a:t>Head of internal medicine department</a:t>
            </a:r>
          </a:p>
          <a:p>
            <a:pPr algn="ctr" rtl="0"/>
            <a:r>
              <a:rPr lang="en-US" dirty="0" smtClean="0">
                <a:solidFill>
                  <a:schemeClr val="bg1">
                    <a:lumMod val="95000"/>
                    <a:lumOff val="5000"/>
                  </a:schemeClr>
                </a:solidFill>
              </a:rPr>
              <a:t>Suhag faculty of medicine</a:t>
            </a:r>
            <a:endParaRPr lang="ar-EG" dirty="0" smtClean="0">
              <a:solidFill>
                <a:schemeClr val="bg1">
                  <a:lumMod val="95000"/>
                  <a:lumOff val="5000"/>
                </a:schemeClr>
              </a:solidFill>
            </a:endParaRPr>
          </a:p>
          <a:p>
            <a:endParaRPr lang="ar-EG"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Evaluation for the presence of CKD </a:t>
            </a:r>
            <a:endParaRPr lang="ar-EG" dirty="0"/>
          </a:p>
        </p:txBody>
      </p:sp>
      <p:sp>
        <p:nvSpPr>
          <p:cNvPr id="3" name="Content Placeholder 2"/>
          <p:cNvSpPr>
            <a:spLocks noGrp="1"/>
          </p:cNvSpPr>
          <p:nvPr>
            <p:ph idx="1"/>
          </p:nvPr>
        </p:nvSpPr>
        <p:spPr/>
        <p:txBody>
          <a:bodyPr/>
          <a:lstStyle/>
          <a:p>
            <a:pPr algn="l" rtl="0"/>
            <a:r>
              <a:rPr lang="en-US" dirty="0" smtClean="0"/>
              <a:t>Markers of kidney damage include:</a:t>
            </a:r>
          </a:p>
          <a:p>
            <a:pPr lvl="1" algn="l" rtl="0"/>
            <a:r>
              <a:rPr lang="en-US" dirty="0" smtClean="0"/>
              <a:t>Serum creatinine and </a:t>
            </a:r>
            <a:r>
              <a:rPr lang="en-US" dirty="0" err="1" smtClean="0"/>
              <a:t>eGFR</a:t>
            </a:r>
            <a:endParaRPr lang="en-US" dirty="0" smtClean="0"/>
          </a:p>
          <a:p>
            <a:pPr lvl="1" algn="l" rtl="0"/>
            <a:r>
              <a:rPr lang="en-US" dirty="0" smtClean="0"/>
              <a:t>proteinuria</a:t>
            </a:r>
          </a:p>
          <a:p>
            <a:pPr lvl="1" algn="l" rtl="0"/>
            <a:r>
              <a:rPr lang="en-US" dirty="0" smtClean="0"/>
              <a:t>Abnormalities of urine sediment</a:t>
            </a:r>
          </a:p>
          <a:p>
            <a:pPr lvl="1" algn="l" rtl="0"/>
            <a:r>
              <a:rPr lang="en-US" dirty="0" smtClean="0"/>
              <a:t> Abnormalities in imaging tests</a:t>
            </a:r>
          </a:p>
          <a:p>
            <a:pPr lvl="1" algn="l" rtl="0"/>
            <a:r>
              <a:rPr lang="en-US" dirty="0" smtClean="0"/>
              <a:t> Abnormalities of blood or urine composition specific for certain syndromes (as NS, renal tubular acidosis or others)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apture.PNG"/>
          <p:cNvPicPr>
            <a:picLocks noGrp="1" noChangeAspect="1"/>
          </p:cNvPicPr>
          <p:nvPr>
            <p:ph idx="4294967295"/>
          </p:nvPr>
        </p:nvPicPr>
        <p:blipFill>
          <a:blip r:embed="rId2"/>
          <a:stretch>
            <a:fillRect/>
          </a:stretch>
        </p:blipFill>
        <p:spPr>
          <a:xfrm>
            <a:off x="0" y="857250"/>
            <a:ext cx="8666163" cy="4714875"/>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Stages of CKD</a:t>
            </a:r>
            <a:endParaRPr lang="ar-EG" b="1" dirty="0"/>
          </a:p>
        </p:txBody>
      </p:sp>
      <p:pic>
        <p:nvPicPr>
          <p:cNvPr id="4" name="Content Placeholder 3" descr="Capturedddddddddddddddd.PNG"/>
          <p:cNvPicPr>
            <a:picLocks noGrp="1" noChangeAspect="1"/>
          </p:cNvPicPr>
          <p:nvPr>
            <p:ph idx="1"/>
          </p:nvPr>
        </p:nvPicPr>
        <p:blipFill>
          <a:blip r:embed="rId2"/>
          <a:stretch>
            <a:fillRect/>
          </a:stretch>
        </p:blipFill>
        <p:spPr>
          <a:xfrm>
            <a:off x="732889" y="2214555"/>
            <a:ext cx="7678222" cy="2791750"/>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28736"/>
          </a:xfrm>
        </p:spPr>
        <p:txBody>
          <a:bodyPr>
            <a:normAutofit fontScale="90000"/>
          </a:bodyPr>
          <a:lstStyle/>
          <a:p>
            <a:pPr rtl="0"/>
            <a:r>
              <a:rPr lang="en-US" b="1" dirty="0" smtClean="0"/>
              <a:t>Evaluation of patients with HTN </a:t>
            </a:r>
            <a:r>
              <a:rPr lang="ar-EG" b="1" dirty="0" smtClean="0"/>
              <a:t> </a:t>
            </a:r>
            <a:r>
              <a:rPr lang="en-US" b="1" dirty="0" smtClean="0"/>
              <a:t>and CKD should include: </a:t>
            </a:r>
            <a:endParaRPr lang="ar-EG" dirty="0"/>
          </a:p>
        </p:txBody>
      </p:sp>
      <p:sp>
        <p:nvSpPr>
          <p:cNvPr id="3" name="Content Placeholder 2"/>
          <p:cNvSpPr>
            <a:spLocks noGrp="1"/>
          </p:cNvSpPr>
          <p:nvPr>
            <p:ph idx="1"/>
          </p:nvPr>
        </p:nvSpPr>
        <p:spPr>
          <a:xfrm>
            <a:off x="457200" y="1428736"/>
            <a:ext cx="8229600" cy="4895864"/>
          </a:xfrm>
        </p:spPr>
        <p:txBody>
          <a:bodyPr>
            <a:normAutofit lnSpcReduction="10000"/>
          </a:bodyPr>
          <a:lstStyle/>
          <a:p>
            <a:pPr lvl="1" algn="l" rtl="0"/>
            <a:r>
              <a:rPr lang="en-US" b="1" dirty="0" smtClean="0">
                <a:solidFill>
                  <a:srgbClr val="FF0000"/>
                </a:solidFill>
              </a:rPr>
              <a:t>Stage of CKD</a:t>
            </a:r>
          </a:p>
          <a:p>
            <a:pPr lvl="1" algn="l" rtl="0"/>
            <a:r>
              <a:rPr lang="en-US" b="1" dirty="0" smtClean="0">
                <a:solidFill>
                  <a:srgbClr val="FF0000"/>
                </a:solidFill>
              </a:rPr>
              <a:t>Cause of CKD</a:t>
            </a:r>
          </a:p>
          <a:p>
            <a:pPr lvl="1" algn="just" rtl="0"/>
            <a:r>
              <a:rPr lang="en-US" b="1" dirty="0" smtClean="0">
                <a:solidFill>
                  <a:srgbClr val="FF0000"/>
                </a:solidFill>
              </a:rPr>
              <a:t>History of CKD </a:t>
            </a:r>
            <a:r>
              <a:rPr lang="en-US" dirty="0" smtClean="0"/>
              <a:t>: including history of and severity of CKD, duration and levels of HBP, evidence of CVD, presence of other </a:t>
            </a:r>
            <a:r>
              <a:rPr lang="en-US" dirty="0" err="1" smtClean="0"/>
              <a:t>comorbid</a:t>
            </a:r>
            <a:r>
              <a:rPr lang="en-US" dirty="0" smtClean="0"/>
              <a:t> conditions such as diabetes and </a:t>
            </a:r>
            <a:r>
              <a:rPr lang="en-US" dirty="0" err="1" smtClean="0"/>
              <a:t>dyslipidemia</a:t>
            </a:r>
            <a:r>
              <a:rPr lang="en-US" dirty="0" smtClean="0"/>
              <a:t>, lifestyle issues, medications</a:t>
            </a:r>
          </a:p>
          <a:p>
            <a:pPr lvl="1" algn="just" rtl="0"/>
            <a:r>
              <a:rPr lang="en-US" b="1" dirty="0" smtClean="0">
                <a:solidFill>
                  <a:srgbClr val="FF0000"/>
                </a:solidFill>
              </a:rPr>
              <a:t>Physical examination </a:t>
            </a:r>
            <a:r>
              <a:rPr lang="en-US" b="1" dirty="0" smtClean="0"/>
              <a:t>: </a:t>
            </a:r>
            <a:r>
              <a:rPr lang="en-US" dirty="0" smtClean="0"/>
              <a:t>to assess severity of hypertension, presence of end-organ damage, and extracellular fluid  volume or secondary causes of hypertension </a:t>
            </a:r>
          </a:p>
          <a:p>
            <a:pPr lvl="1" algn="just" rtl="0"/>
            <a:r>
              <a:rPr lang="en-US" b="1" dirty="0" smtClean="0">
                <a:solidFill>
                  <a:srgbClr val="FF0000"/>
                </a:solidFill>
              </a:rPr>
              <a:t>Laboratory tests </a:t>
            </a:r>
            <a:r>
              <a:rPr lang="en-US" b="1" dirty="0" smtClean="0"/>
              <a:t>: </a:t>
            </a:r>
            <a:r>
              <a:rPr lang="en-US" dirty="0" smtClean="0"/>
              <a:t>estimate GFR from serum creatinine, </a:t>
            </a:r>
            <a:r>
              <a:rPr lang="en-US" dirty="0" err="1" smtClean="0"/>
              <a:t>albuminuria</a:t>
            </a:r>
            <a:r>
              <a:rPr lang="en-US" dirty="0" smtClean="0"/>
              <a:t> or proteinuria, urine analysis , electrolytes and imaging study</a:t>
            </a:r>
          </a:p>
          <a:p>
            <a:pPr algn="just" rtl="0"/>
            <a:endParaRPr lang="ar-EG"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smtClean="0"/>
              <a:t>Goals of Antihypertensive Therapy in CKD</a:t>
            </a:r>
            <a:endParaRPr lang="ar-EG" dirty="0"/>
          </a:p>
        </p:txBody>
      </p:sp>
      <p:pic>
        <p:nvPicPr>
          <p:cNvPr id="6" name="Picture 5" descr="prognosis hypertension-1.jpg"/>
          <p:cNvPicPr>
            <a:picLocks noChangeAspect="1"/>
          </p:cNvPicPr>
          <p:nvPr/>
        </p:nvPicPr>
        <p:blipFill>
          <a:blip r:embed="rId2"/>
          <a:stretch>
            <a:fillRect/>
          </a:stretch>
        </p:blipFill>
        <p:spPr>
          <a:xfrm>
            <a:off x="785786" y="2643182"/>
            <a:ext cx="7596214" cy="392909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b="1" dirty="0" smtClean="0"/>
              <a:t>Goals of Antihypertensive Therapy in CKD</a:t>
            </a:r>
            <a:endParaRPr lang="ar-EG" b="1" dirty="0"/>
          </a:p>
        </p:txBody>
      </p:sp>
      <p:sp>
        <p:nvSpPr>
          <p:cNvPr id="3" name="Content Placeholder 2"/>
          <p:cNvSpPr>
            <a:spLocks noGrp="1"/>
          </p:cNvSpPr>
          <p:nvPr>
            <p:ph idx="1"/>
          </p:nvPr>
        </p:nvSpPr>
        <p:spPr/>
        <p:txBody>
          <a:bodyPr/>
          <a:lstStyle/>
          <a:p>
            <a:endParaRPr lang="ar-EG" dirty="0" smtClean="0"/>
          </a:p>
          <a:p>
            <a:pPr algn="l" rtl="0"/>
            <a:r>
              <a:rPr lang="en-US" dirty="0" smtClean="0"/>
              <a:t>Treat to </a:t>
            </a:r>
            <a:r>
              <a:rPr lang="en-US" b="1" dirty="0" smtClean="0"/>
              <a:t>140/90</a:t>
            </a:r>
            <a:r>
              <a:rPr lang="en-US" dirty="0" smtClean="0"/>
              <a:t> mm Hg in patients with HTN &amp; CKC (as for everybody else )           JNC 8 </a:t>
            </a:r>
          </a:p>
          <a:p>
            <a:pPr algn="l" rtl="0"/>
            <a:r>
              <a:rPr lang="en-US" b="1" dirty="0" smtClean="0"/>
              <a:t>Benefits </a:t>
            </a:r>
          </a:p>
          <a:p>
            <a:pPr lvl="2" algn="l" rtl="0"/>
            <a:r>
              <a:rPr lang="en-US" sz="2600" dirty="0" smtClean="0"/>
              <a:t>Reduce the risk of CVD</a:t>
            </a:r>
          </a:p>
          <a:p>
            <a:pPr lvl="2" algn="l" rtl="0"/>
            <a:r>
              <a:rPr lang="en-US" sz="2600" dirty="0" smtClean="0"/>
              <a:t>Slow progression of kidney disease</a:t>
            </a:r>
            <a:endParaRPr lang="ar-EG" sz="26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sz="6000" smtClean="0"/>
              <a:t>Dietary and lifestyle modifications </a:t>
            </a:r>
            <a:endParaRPr lang="ar-EG" dirty="0"/>
          </a:p>
        </p:txBody>
      </p:sp>
      <p:sp>
        <p:nvSpPr>
          <p:cNvPr id="5" name="Text Placeholder 4"/>
          <p:cNvSpPr>
            <a:spLocks noGrp="1"/>
          </p:cNvSpPr>
          <p:nvPr>
            <p:ph type="body" idx="1"/>
          </p:nvPr>
        </p:nvSpPr>
        <p:spPr/>
        <p:txBody>
          <a:bodyPr/>
          <a:lstStyle/>
          <a:p>
            <a:endParaRPr lang="ar-EG"/>
          </a:p>
        </p:txBody>
      </p:sp>
      <p:pic>
        <p:nvPicPr>
          <p:cNvPr id="6" name="Picture 5" descr="getty_rm_photo_of_healthy_foods_with_antioxidants.jpg"/>
          <p:cNvPicPr>
            <a:picLocks noChangeAspect="1"/>
          </p:cNvPicPr>
          <p:nvPr/>
        </p:nvPicPr>
        <p:blipFill>
          <a:blip r:embed="rId2"/>
          <a:stretch>
            <a:fillRect/>
          </a:stretch>
        </p:blipFill>
        <p:spPr>
          <a:xfrm>
            <a:off x="571472" y="2714620"/>
            <a:ext cx="4071966" cy="3714776"/>
          </a:xfrm>
          <a:prstGeom prst="rect">
            <a:avLst/>
          </a:prstGeom>
        </p:spPr>
      </p:pic>
      <p:pic>
        <p:nvPicPr>
          <p:cNvPr id="7" name="Picture 6" descr="images (1).jpg"/>
          <p:cNvPicPr>
            <a:picLocks noChangeAspect="1"/>
          </p:cNvPicPr>
          <p:nvPr/>
        </p:nvPicPr>
        <p:blipFill>
          <a:blip r:embed="rId3"/>
          <a:stretch>
            <a:fillRect/>
          </a:stretch>
        </p:blipFill>
        <p:spPr>
          <a:xfrm>
            <a:off x="4714876" y="2714620"/>
            <a:ext cx="4071966" cy="3643338"/>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57166"/>
            <a:ext cx="8229600" cy="785818"/>
          </a:xfrm>
        </p:spPr>
        <p:txBody>
          <a:bodyPr>
            <a:noAutofit/>
          </a:bodyPr>
          <a:lstStyle/>
          <a:p>
            <a:pPr rtl="0"/>
            <a:r>
              <a:rPr lang="en-US" sz="4000" b="1" dirty="0" smtClean="0"/>
              <a:t>Dietary and lifestyle modifications </a:t>
            </a:r>
            <a:endParaRPr lang="ar-EG" sz="4000" dirty="0"/>
          </a:p>
        </p:txBody>
      </p:sp>
      <p:sp>
        <p:nvSpPr>
          <p:cNvPr id="3" name="Content Placeholder 2"/>
          <p:cNvSpPr>
            <a:spLocks noGrp="1"/>
          </p:cNvSpPr>
          <p:nvPr>
            <p:ph idx="1"/>
          </p:nvPr>
        </p:nvSpPr>
        <p:spPr>
          <a:xfrm>
            <a:off x="214282" y="1571612"/>
            <a:ext cx="8472518" cy="4752988"/>
          </a:xfrm>
        </p:spPr>
        <p:txBody>
          <a:bodyPr/>
          <a:lstStyle/>
          <a:p>
            <a:pPr algn="ctr" rtl="0"/>
            <a:r>
              <a:rPr lang="en-US" dirty="0" smtClean="0"/>
              <a:t>Dietary modifications </a:t>
            </a:r>
            <a:endParaRPr lang="ar-EG" dirty="0"/>
          </a:p>
        </p:txBody>
      </p:sp>
      <p:pic>
        <p:nvPicPr>
          <p:cNvPr id="5" name="Picture 4" descr="table83l.jpg"/>
          <p:cNvPicPr>
            <a:picLocks noChangeAspect="1"/>
          </p:cNvPicPr>
          <p:nvPr/>
        </p:nvPicPr>
        <p:blipFill>
          <a:blip r:embed="rId2"/>
          <a:stretch>
            <a:fillRect/>
          </a:stretch>
        </p:blipFill>
        <p:spPr>
          <a:xfrm>
            <a:off x="240600" y="2252662"/>
            <a:ext cx="8573930" cy="4033858"/>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able84l.jpg"/>
          <p:cNvPicPr>
            <a:picLocks noGrp="1" noChangeAspect="1"/>
          </p:cNvPicPr>
          <p:nvPr>
            <p:ph idx="4294967295"/>
          </p:nvPr>
        </p:nvPicPr>
        <p:blipFill>
          <a:blip r:embed="rId2"/>
          <a:stretch>
            <a:fillRect/>
          </a:stretch>
        </p:blipFill>
        <p:spPr>
          <a:xfrm>
            <a:off x="0" y="1285875"/>
            <a:ext cx="8201025" cy="4564063"/>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rtl="0"/>
            <a:r>
              <a:rPr lang="en-US" sz="4000" b="1" dirty="0" smtClean="0"/>
              <a:t>Kidney Disease Improving Global Outcome (KDIGO) guidelines as regard lifestyle modification</a:t>
            </a:r>
            <a:endParaRPr lang="ar-EG" sz="4000" b="1" dirty="0"/>
          </a:p>
        </p:txBody>
      </p:sp>
      <p:sp>
        <p:nvSpPr>
          <p:cNvPr id="3" name="Content Placeholder 2"/>
          <p:cNvSpPr>
            <a:spLocks noGrp="1"/>
          </p:cNvSpPr>
          <p:nvPr>
            <p:ph idx="1"/>
          </p:nvPr>
        </p:nvSpPr>
        <p:spPr/>
        <p:txBody>
          <a:bodyPr>
            <a:normAutofit lnSpcReduction="10000"/>
          </a:bodyPr>
          <a:lstStyle/>
          <a:p>
            <a:pPr algn="just" rtl="0"/>
            <a:r>
              <a:rPr lang="en-US" dirty="0" smtClean="0">
                <a:solidFill>
                  <a:srgbClr val="002060"/>
                </a:solidFill>
              </a:rPr>
              <a:t>Achieving or maintaining a healthy weight (BMI 20 to 25). </a:t>
            </a:r>
            <a:endParaRPr lang="en-US" b="1" dirty="0" smtClean="0">
              <a:solidFill>
                <a:srgbClr val="002060"/>
              </a:solidFill>
            </a:endParaRPr>
          </a:p>
          <a:p>
            <a:pPr algn="just" rtl="0"/>
            <a:r>
              <a:rPr lang="en-US" dirty="0" smtClean="0">
                <a:solidFill>
                  <a:srgbClr val="002060"/>
                </a:solidFill>
              </a:rPr>
              <a:t>Lowering salt intake to &lt;90 </a:t>
            </a:r>
            <a:r>
              <a:rPr lang="en-US" dirty="0" err="1" smtClean="0">
                <a:solidFill>
                  <a:srgbClr val="002060"/>
                </a:solidFill>
              </a:rPr>
              <a:t>mmol</a:t>
            </a:r>
            <a:r>
              <a:rPr lang="en-US" dirty="0" smtClean="0">
                <a:solidFill>
                  <a:srgbClr val="002060"/>
                </a:solidFill>
              </a:rPr>
              <a:t> </a:t>
            </a:r>
            <a:r>
              <a:rPr lang="en-US" b="1" dirty="0" smtClean="0">
                <a:solidFill>
                  <a:srgbClr val="002060"/>
                </a:solidFill>
              </a:rPr>
              <a:t>(&lt; 2 g</a:t>
            </a:r>
            <a:r>
              <a:rPr lang="en-US" dirty="0" smtClean="0">
                <a:solidFill>
                  <a:srgbClr val="002060"/>
                </a:solidFill>
              </a:rPr>
              <a:t>) per day of sodium (corresponding to 5 g of sodium chloride), unless contraindicated</a:t>
            </a:r>
            <a:r>
              <a:rPr lang="en-US" b="1" dirty="0" smtClean="0">
                <a:solidFill>
                  <a:srgbClr val="002060"/>
                </a:solidFill>
              </a:rPr>
              <a:t>. </a:t>
            </a:r>
          </a:p>
          <a:p>
            <a:pPr algn="just" rtl="0"/>
            <a:r>
              <a:rPr lang="en-US" dirty="0" smtClean="0">
                <a:solidFill>
                  <a:srgbClr val="002060"/>
                </a:solidFill>
              </a:rPr>
              <a:t>Undertaking an exercise program compatible with cardiovascular health and tolerance, aiming for at least 30 minutes 5 times per week. </a:t>
            </a:r>
            <a:endParaRPr lang="en-US" b="1" dirty="0" smtClean="0">
              <a:solidFill>
                <a:srgbClr val="002060"/>
              </a:solidFill>
            </a:endParaRPr>
          </a:p>
          <a:p>
            <a:pPr algn="just" rtl="0"/>
            <a:r>
              <a:rPr lang="en-US" dirty="0" smtClean="0">
                <a:solidFill>
                  <a:srgbClr val="002060"/>
                </a:solidFill>
              </a:rPr>
              <a:t>Limiting alcohol intake to no more than two standard drinks per day for men and no more than one standard drink per day for women.</a:t>
            </a:r>
            <a:endParaRPr lang="ar-EG"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1214446"/>
          </a:xfrm>
        </p:spPr>
        <p:txBody>
          <a:bodyPr>
            <a:normAutofit/>
          </a:bodyPr>
          <a:lstStyle/>
          <a:p>
            <a:r>
              <a:rPr lang="en-US" dirty="0" smtClean="0"/>
              <a:t>Agenda</a:t>
            </a:r>
            <a:endParaRPr lang="ar-EG" dirty="0"/>
          </a:p>
        </p:txBody>
      </p:sp>
      <p:sp>
        <p:nvSpPr>
          <p:cNvPr id="3" name="Content Placeholder 2"/>
          <p:cNvSpPr>
            <a:spLocks noGrp="1"/>
          </p:cNvSpPr>
          <p:nvPr>
            <p:ph idx="1"/>
          </p:nvPr>
        </p:nvSpPr>
        <p:spPr>
          <a:xfrm>
            <a:off x="457200" y="1571612"/>
            <a:ext cx="8229600" cy="4752988"/>
          </a:xfrm>
        </p:spPr>
        <p:txBody>
          <a:bodyPr/>
          <a:lstStyle/>
          <a:p>
            <a:pPr algn="l" rtl="0"/>
            <a:r>
              <a:rPr lang="en-US" dirty="0" smtClean="0">
                <a:solidFill>
                  <a:srgbClr val="7030A0"/>
                </a:solidFill>
              </a:rPr>
              <a:t>Introduction</a:t>
            </a:r>
          </a:p>
          <a:p>
            <a:pPr algn="l" rtl="0"/>
            <a:r>
              <a:rPr lang="en-US" sz="2800" dirty="0" smtClean="0">
                <a:solidFill>
                  <a:srgbClr val="7030A0"/>
                </a:solidFill>
              </a:rPr>
              <a:t>Evaluation of  HTN patients and CKD</a:t>
            </a:r>
          </a:p>
          <a:p>
            <a:pPr algn="l" rtl="0"/>
            <a:r>
              <a:rPr lang="en-US" dirty="0" smtClean="0">
                <a:solidFill>
                  <a:srgbClr val="7030A0"/>
                </a:solidFill>
              </a:rPr>
              <a:t>Goals of Antihypertensive Therapy in CKD</a:t>
            </a:r>
          </a:p>
          <a:p>
            <a:pPr algn="l" rtl="0"/>
            <a:r>
              <a:rPr lang="en-US" sz="2800" dirty="0" smtClean="0">
                <a:solidFill>
                  <a:srgbClr val="7030A0"/>
                </a:solidFill>
              </a:rPr>
              <a:t>Dietary and lifestyle modifications </a:t>
            </a:r>
          </a:p>
          <a:p>
            <a:pPr algn="l" rtl="0"/>
            <a:r>
              <a:rPr lang="en-US" sz="2800" dirty="0" smtClean="0">
                <a:solidFill>
                  <a:srgbClr val="7030A0"/>
                </a:solidFill>
              </a:rPr>
              <a:t>Pharmacological therapy</a:t>
            </a:r>
          </a:p>
          <a:p>
            <a:pPr algn="l" rtl="0"/>
            <a:r>
              <a:rPr lang="en-US" sz="2800" dirty="0" smtClean="0">
                <a:solidFill>
                  <a:srgbClr val="7030A0"/>
                </a:solidFill>
              </a:rPr>
              <a:t>HTN in kidney transplant recipients</a:t>
            </a:r>
          </a:p>
          <a:p>
            <a:pPr algn="l" rtl="0"/>
            <a:r>
              <a:rPr lang="en-US" sz="2800" dirty="0" smtClean="0">
                <a:solidFill>
                  <a:srgbClr val="7030A0"/>
                </a:solidFill>
              </a:rPr>
              <a:t>HTN in elderly with CKD </a:t>
            </a:r>
          </a:p>
          <a:p>
            <a:pPr algn="l" rtl="0"/>
            <a:r>
              <a:rPr lang="en-US" sz="2800" dirty="0" smtClean="0">
                <a:solidFill>
                  <a:srgbClr val="7030A0"/>
                </a:solidFill>
              </a:rPr>
              <a:t>Home message</a:t>
            </a:r>
          </a:p>
          <a:p>
            <a:pPr algn="l" rtl="0"/>
            <a:endParaRPr lang="ar-EG"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0352" y="1857364"/>
            <a:ext cx="7772400" cy="1428760"/>
          </a:xfrm>
        </p:spPr>
        <p:txBody>
          <a:bodyPr/>
          <a:lstStyle/>
          <a:p>
            <a:pPr algn="ctr"/>
            <a:r>
              <a:rPr sz="6000" smtClean="0"/>
              <a:t>PHARMACOLOGICAL THERAPY</a:t>
            </a:r>
            <a:endParaRPr lang="ar-EG" dirty="0"/>
          </a:p>
        </p:txBody>
      </p:sp>
      <p:pic>
        <p:nvPicPr>
          <p:cNvPr id="6" name="Picture 5" descr="pills.jpg"/>
          <p:cNvPicPr>
            <a:picLocks noChangeAspect="1"/>
          </p:cNvPicPr>
          <p:nvPr/>
        </p:nvPicPr>
        <p:blipFill>
          <a:blip r:embed="rId2"/>
          <a:stretch>
            <a:fillRect/>
          </a:stretch>
        </p:blipFill>
        <p:spPr>
          <a:xfrm>
            <a:off x="1214414" y="3429000"/>
            <a:ext cx="6643734" cy="2857520"/>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85728"/>
            <a:ext cx="8229600" cy="1285884"/>
          </a:xfrm>
        </p:spPr>
        <p:txBody>
          <a:bodyPr>
            <a:noAutofit/>
          </a:bodyPr>
          <a:lstStyle/>
          <a:p>
            <a:pPr algn="ctr" rtl="0"/>
            <a:r>
              <a:rPr lang="en-US" sz="4000" b="1" dirty="0" smtClean="0">
                <a:solidFill>
                  <a:srgbClr val="002060"/>
                </a:solidFill>
              </a:rPr>
              <a:t> </a:t>
            </a:r>
            <a:r>
              <a:rPr lang="en-US" sz="4000" b="1" dirty="0" smtClean="0"/>
              <a:t/>
            </a:r>
            <a:br>
              <a:rPr lang="en-US" sz="4000" b="1" dirty="0" smtClean="0"/>
            </a:br>
            <a:r>
              <a:rPr lang="en-US" sz="4000" b="1" dirty="0" smtClean="0"/>
              <a:t>use of antihypertensive therapy in CKD</a:t>
            </a:r>
            <a:br>
              <a:rPr lang="en-US" sz="4000" b="1" dirty="0" smtClean="0"/>
            </a:br>
            <a:r>
              <a:rPr lang="en-US" sz="3600" b="1" dirty="0" smtClean="0"/>
              <a:t> </a:t>
            </a:r>
            <a:r>
              <a:rPr lang="en-US" sz="3600" b="1" dirty="0" smtClean="0">
                <a:solidFill>
                  <a:srgbClr val="002060"/>
                </a:solidFill>
              </a:rPr>
              <a:t>General considerations</a:t>
            </a:r>
            <a:endParaRPr lang="ar-EG" sz="4000" dirty="0"/>
          </a:p>
        </p:txBody>
      </p:sp>
      <p:sp>
        <p:nvSpPr>
          <p:cNvPr id="3" name="Content Placeholder 2"/>
          <p:cNvSpPr>
            <a:spLocks noGrp="1"/>
          </p:cNvSpPr>
          <p:nvPr>
            <p:ph idx="1"/>
          </p:nvPr>
        </p:nvSpPr>
        <p:spPr>
          <a:xfrm>
            <a:off x="457200" y="1571612"/>
            <a:ext cx="8229600" cy="4752988"/>
          </a:xfrm>
        </p:spPr>
        <p:txBody>
          <a:bodyPr>
            <a:normAutofit lnSpcReduction="10000"/>
          </a:bodyPr>
          <a:lstStyle/>
          <a:p>
            <a:pPr algn="just" rtl="0">
              <a:buNone/>
            </a:pPr>
            <a:endParaRPr lang="en-US" b="1" dirty="0" smtClean="0">
              <a:solidFill>
                <a:srgbClr val="002060"/>
              </a:solidFill>
            </a:endParaRPr>
          </a:p>
          <a:p>
            <a:pPr algn="just" rtl="0"/>
            <a:r>
              <a:rPr lang="en-US" sz="2400" dirty="0" smtClean="0"/>
              <a:t>Patients with CKD should be considered in the "highest-risk" group for CVD for implementing recommendations for pharmacological therapy, irrespective of cause of CKD</a:t>
            </a:r>
            <a:endParaRPr lang="en-US" sz="2000" dirty="0" smtClean="0"/>
          </a:p>
          <a:p>
            <a:pPr algn="just" rtl="0"/>
            <a:endParaRPr lang="en-US" sz="2000" b="1" dirty="0" smtClean="0"/>
          </a:p>
          <a:p>
            <a:pPr algn="just" rtl="0"/>
            <a:r>
              <a:rPr lang="en-US" sz="2400" dirty="0" smtClean="0"/>
              <a:t>Multidrug regimens will be necessary in most patients with CKD to achieve therapeutic goals, and Diuretics should be included in the antihypertensive regimen in most patients</a:t>
            </a:r>
          </a:p>
          <a:p>
            <a:pPr algn="just" rtl="0">
              <a:buNone/>
            </a:pPr>
            <a:endParaRPr lang="en-US" sz="2400" dirty="0" smtClean="0"/>
          </a:p>
          <a:p>
            <a:pPr algn="just" rtl="0"/>
            <a:r>
              <a:rPr lang="en-US" sz="2400" dirty="0" smtClean="0"/>
              <a:t>Preferred agents for CKD should be used first and additional drugs should be prescribed on basis to prevent CVD </a:t>
            </a:r>
          </a:p>
          <a:p>
            <a:pPr algn="l" rtl="0"/>
            <a:endParaRPr lang="en-US" b="1" dirty="0" smtClean="0"/>
          </a:p>
          <a:p>
            <a:pPr algn="l" rtl="0"/>
            <a:endParaRPr lang="ar-EG"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96086"/>
          </a:xfrm>
        </p:spPr>
        <p:txBody>
          <a:bodyPr>
            <a:normAutofit/>
          </a:bodyPr>
          <a:lstStyle/>
          <a:p>
            <a:pPr algn="ctr"/>
            <a:r>
              <a:rPr lang="en-US" sz="4400" b="1" dirty="0" smtClean="0">
                <a:solidFill>
                  <a:srgbClr val="002060"/>
                </a:solidFill>
              </a:rPr>
              <a:t>General considerations</a:t>
            </a:r>
            <a:endParaRPr lang="ar-EG" sz="4400" dirty="0"/>
          </a:p>
        </p:txBody>
      </p:sp>
      <p:sp>
        <p:nvSpPr>
          <p:cNvPr id="3" name="Content Placeholder 2"/>
          <p:cNvSpPr>
            <a:spLocks noGrp="1"/>
          </p:cNvSpPr>
          <p:nvPr>
            <p:ph idx="1"/>
          </p:nvPr>
        </p:nvSpPr>
        <p:spPr>
          <a:xfrm>
            <a:off x="457200" y="1857364"/>
            <a:ext cx="8229600" cy="4467236"/>
          </a:xfrm>
        </p:spPr>
        <p:txBody>
          <a:bodyPr>
            <a:normAutofit fontScale="92500" lnSpcReduction="10000"/>
          </a:bodyPr>
          <a:lstStyle/>
          <a:p>
            <a:pPr algn="l" rtl="0"/>
            <a:r>
              <a:rPr lang="en-US" b="1" dirty="0" smtClean="0"/>
              <a:t>The antihypertensive regimen should be simplified as much as possible </a:t>
            </a:r>
          </a:p>
          <a:p>
            <a:pPr lvl="2" algn="just" rtl="0"/>
            <a:r>
              <a:rPr lang="en-US" sz="2600" dirty="0" smtClean="0"/>
              <a:t>Long-acting (once-daily agents) should be used when possible </a:t>
            </a:r>
          </a:p>
          <a:p>
            <a:pPr lvl="2" algn="just" rtl="0"/>
            <a:r>
              <a:rPr lang="en-US" sz="2600" dirty="0" smtClean="0"/>
              <a:t>Two agents, either as separate prescriptions or as a fixed-dose combination containing preferred agents, may be considered as initial therapy for SBP &gt;20 mm Hg above goal according to the stage of CKD and CVD risk </a:t>
            </a:r>
          </a:p>
          <a:p>
            <a:pPr lvl="2" algn="just" rtl="0"/>
            <a:r>
              <a:rPr lang="en-US" sz="2600" dirty="0" smtClean="0"/>
              <a:t>Fixed-dose combinations may be used for maintenance therapy after the antihypertensive regimen has been established </a:t>
            </a:r>
          </a:p>
          <a:p>
            <a:endParaRPr lang="ar-EG"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sz="5400" smtClean="0"/>
              <a:t>PHARMACOLOGICAL THERAPY</a:t>
            </a:r>
            <a:endParaRPr lang="ar-EG" dirty="0"/>
          </a:p>
        </p:txBody>
      </p:sp>
      <p:sp>
        <p:nvSpPr>
          <p:cNvPr id="5" name="Text Placeholder 4"/>
          <p:cNvSpPr>
            <a:spLocks noGrp="1"/>
          </p:cNvSpPr>
          <p:nvPr>
            <p:ph type="body" idx="1"/>
          </p:nvPr>
        </p:nvSpPr>
        <p:spPr/>
        <p:txBody>
          <a:bodyPr>
            <a:normAutofit fontScale="92500"/>
          </a:bodyPr>
          <a:lstStyle/>
          <a:p>
            <a:pPr algn="ctr"/>
            <a:r>
              <a:rPr lang="ar-EG" sz="2400" b="1" dirty="0" smtClean="0"/>
              <a:t/>
            </a:r>
            <a:br>
              <a:rPr lang="ar-EG" sz="2400" b="1" dirty="0" smtClean="0"/>
            </a:br>
            <a:r>
              <a:rPr lang="en-US" sz="5400" b="1" dirty="0" err="1" smtClean="0">
                <a:ln w="635">
                  <a:noFill/>
                </a:ln>
                <a:solidFill>
                  <a:srgbClr val="92D050"/>
                </a:solidFill>
                <a:effectLst>
                  <a:outerShdw blurRad="38100" dist="25400" dir="5400000" algn="tl" rotWithShape="0">
                    <a:srgbClr val="000000">
                      <a:alpha val="43000"/>
                    </a:srgbClr>
                  </a:outerShdw>
                </a:effectLst>
                <a:latin typeface="+mj-lt"/>
                <a:ea typeface="+mj-ea"/>
                <a:cs typeface="+mj-cs"/>
              </a:rPr>
              <a:t>Nondiabetic</a:t>
            </a:r>
            <a:r>
              <a:rPr lang="en-US" sz="5400" b="1" dirty="0" smtClean="0">
                <a:ln w="635">
                  <a:noFill/>
                </a:ln>
                <a:solidFill>
                  <a:srgbClr val="92D050"/>
                </a:solidFill>
                <a:effectLst>
                  <a:outerShdw blurRad="38100" dist="25400" dir="5400000" algn="tl" rotWithShape="0">
                    <a:srgbClr val="000000">
                      <a:alpha val="43000"/>
                    </a:srgbClr>
                  </a:outerShdw>
                </a:effectLst>
                <a:latin typeface="+mj-lt"/>
                <a:ea typeface="+mj-ea"/>
                <a:cs typeface="+mj-cs"/>
              </a:rPr>
              <a:t> kidney disease</a:t>
            </a:r>
            <a:endParaRPr lang="ar-EG" sz="5400" b="1" dirty="0" smtClean="0">
              <a:ln w="635">
                <a:noFill/>
              </a:ln>
              <a:solidFill>
                <a:srgbClr val="92D050"/>
              </a:solidFill>
              <a:effectLst>
                <a:outerShdw blurRad="38100" dist="25400" dir="5400000" algn="tl" rotWithShape="0">
                  <a:srgbClr val="000000">
                    <a:alpha val="43000"/>
                  </a:srgbClr>
                </a:outerShdw>
              </a:effectLst>
              <a:latin typeface="+mj-lt"/>
              <a:ea typeface="+mj-ea"/>
              <a:cs typeface="+mj-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071546"/>
          </a:xfrm>
        </p:spPr>
        <p:txBody>
          <a:bodyPr>
            <a:noAutofit/>
          </a:bodyPr>
          <a:lstStyle/>
          <a:p>
            <a:pPr algn="ctr" rtl="0"/>
            <a:r>
              <a:rPr lang="ar-EG" sz="3600" b="1" dirty="0" smtClean="0"/>
              <a:t/>
            </a:r>
            <a:br>
              <a:rPr lang="ar-EG" sz="3600" b="1" dirty="0" smtClean="0"/>
            </a:br>
            <a:r>
              <a:rPr lang="en-US" sz="3600" b="1" dirty="0" err="1" smtClean="0"/>
              <a:t>Nondiabetic</a:t>
            </a:r>
            <a:r>
              <a:rPr lang="en-US" sz="3600" b="1" dirty="0" smtClean="0"/>
              <a:t> kidney disease</a:t>
            </a:r>
            <a:endParaRPr lang="ar-EG" sz="3600" dirty="0"/>
          </a:p>
        </p:txBody>
      </p:sp>
      <p:sp>
        <p:nvSpPr>
          <p:cNvPr id="3" name="Content Placeholder 2"/>
          <p:cNvSpPr>
            <a:spLocks noGrp="1"/>
          </p:cNvSpPr>
          <p:nvPr>
            <p:ph idx="1"/>
          </p:nvPr>
        </p:nvSpPr>
        <p:spPr>
          <a:xfrm>
            <a:off x="457200" y="1142984"/>
            <a:ext cx="8229600" cy="5181616"/>
          </a:xfrm>
        </p:spPr>
        <p:txBody>
          <a:bodyPr/>
          <a:lstStyle/>
          <a:p>
            <a:pPr algn="l" rtl="0"/>
            <a:r>
              <a:rPr lang="en-US" b="1" i="1" dirty="0" smtClean="0"/>
              <a:t>Most patients with </a:t>
            </a:r>
            <a:r>
              <a:rPr lang="en-US" b="1" i="1" dirty="0" err="1" smtClean="0"/>
              <a:t>nondiabetic</a:t>
            </a:r>
            <a:r>
              <a:rPr lang="en-US" b="1" i="1" dirty="0" smtClean="0"/>
              <a:t> kidney disease are hypertensive </a:t>
            </a:r>
            <a:endParaRPr lang="ar-EG" dirty="0"/>
          </a:p>
        </p:txBody>
      </p:sp>
      <p:pic>
        <p:nvPicPr>
          <p:cNvPr id="5" name="Picture 4" descr="table113l.jpg"/>
          <p:cNvPicPr>
            <a:picLocks noChangeAspect="1"/>
          </p:cNvPicPr>
          <p:nvPr/>
        </p:nvPicPr>
        <p:blipFill>
          <a:blip r:embed="rId2"/>
          <a:stretch>
            <a:fillRect/>
          </a:stretch>
        </p:blipFill>
        <p:spPr>
          <a:xfrm>
            <a:off x="500034" y="2428868"/>
            <a:ext cx="8286808" cy="2500330"/>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rtl="0"/>
            <a:r>
              <a:rPr lang="en-US" sz="4000" b="1" dirty="0" err="1" smtClean="0"/>
              <a:t>Nondiabetic</a:t>
            </a:r>
            <a:r>
              <a:rPr lang="en-US" sz="4000" b="1" dirty="0" smtClean="0"/>
              <a:t> kidney disease</a:t>
            </a:r>
            <a:br>
              <a:rPr lang="en-US" sz="4000" b="1" dirty="0" smtClean="0"/>
            </a:br>
            <a:r>
              <a:rPr lang="en-US" sz="4000" b="1" dirty="0" smtClean="0"/>
              <a:t>Choice of antihypertensive agent:</a:t>
            </a:r>
            <a:endParaRPr lang="ar-EG" sz="3600" dirty="0"/>
          </a:p>
        </p:txBody>
      </p:sp>
      <p:sp>
        <p:nvSpPr>
          <p:cNvPr id="3" name="Content Placeholder 2"/>
          <p:cNvSpPr>
            <a:spLocks noGrp="1"/>
          </p:cNvSpPr>
          <p:nvPr>
            <p:ph idx="1"/>
          </p:nvPr>
        </p:nvSpPr>
        <p:spPr/>
        <p:txBody>
          <a:bodyPr/>
          <a:lstStyle/>
          <a:p>
            <a:pPr algn="just" rtl="0"/>
            <a:r>
              <a:rPr lang="en-US" b="1" dirty="0" smtClean="0">
                <a:solidFill>
                  <a:srgbClr val="C00000"/>
                </a:solidFill>
              </a:rPr>
              <a:t>ACE inhibitors are more effective than other antihypertensive agents in slowing the progression of most </a:t>
            </a:r>
            <a:r>
              <a:rPr lang="en-US" b="1" dirty="0" err="1" smtClean="0">
                <a:solidFill>
                  <a:srgbClr val="C00000"/>
                </a:solidFill>
              </a:rPr>
              <a:t>nondiabetic</a:t>
            </a:r>
            <a:r>
              <a:rPr lang="en-US" b="1" dirty="0" smtClean="0">
                <a:solidFill>
                  <a:srgbClr val="C00000"/>
                </a:solidFill>
              </a:rPr>
              <a:t> kidney diseases</a:t>
            </a:r>
            <a:r>
              <a:rPr lang="en-US" b="1" i="1" dirty="0" smtClean="0"/>
              <a:t> </a:t>
            </a:r>
          </a:p>
          <a:p>
            <a:pPr algn="just" rtl="0"/>
            <a:endParaRPr lang="en-US" b="1" i="1" dirty="0" smtClean="0"/>
          </a:p>
          <a:p>
            <a:pPr algn="just" rtl="0"/>
            <a:r>
              <a:rPr lang="en-US" b="1" dirty="0" smtClean="0">
                <a:solidFill>
                  <a:srgbClr val="C00000"/>
                </a:solidFill>
              </a:rPr>
              <a:t>The beneficial effect is greater in patients with higher levels of proteinuria</a:t>
            </a:r>
            <a:endParaRPr lang="ar-EG" b="1" dirty="0">
              <a:solidFill>
                <a:srgbClr val="C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rtl="0"/>
            <a:r>
              <a:rPr lang="en-US" dirty="0" smtClean="0">
                <a:solidFill>
                  <a:srgbClr val="C00000"/>
                </a:solidFill>
              </a:rPr>
              <a:t>Several large, randomized trials of participants with </a:t>
            </a:r>
            <a:r>
              <a:rPr lang="en-US" dirty="0" err="1" smtClean="0">
                <a:solidFill>
                  <a:srgbClr val="C00000"/>
                </a:solidFill>
              </a:rPr>
              <a:t>nondiabetic</a:t>
            </a:r>
            <a:r>
              <a:rPr lang="en-US" dirty="0" smtClean="0">
                <a:solidFill>
                  <a:srgbClr val="C00000"/>
                </a:solidFill>
              </a:rPr>
              <a:t> kidney disease determined that regimens including ACE inhibitors are more effective in reducing the occurrence of kidney endpoints compared to regimens not including ACE inhibitors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53210"/>
          </a:xfrm>
        </p:spPr>
        <p:txBody>
          <a:bodyPr>
            <a:noAutofit/>
          </a:bodyPr>
          <a:lstStyle/>
          <a:p>
            <a:pPr algn="ctr"/>
            <a:r>
              <a:rPr lang="en-US" sz="4000" b="1" dirty="0" smtClean="0">
                <a:solidFill>
                  <a:schemeClr val="accent6">
                    <a:lumMod val="50000"/>
                  </a:schemeClr>
                </a:solidFill>
              </a:rPr>
              <a:t>ACE Inhibition in Progressive Renal Disease </a:t>
            </a:r>
            <a:r>
              <a:rPr lang="en-US" sz="4000" b="1" dirty="0" smtClean="0">
                <a:solidFill>
                  <a:srgbClr val="C00000"/>
                </a:solidFill>
              </a:rPr>
              <a:t>(AIPRD) </a:t>
            </a:r>
            <a:r>
              <a:rPr lang="en-US" sz="4000" b="1" dirty="0" smtClean="0">
                <a:solidFill>
                  <a:schemeClr val="accent6">
                    <a:lumMod val="50000"/>
                  </a:schemeClr>
                </a:solidFill>
              </a:rPr>
              <a:t>Study</a:t>
            </a:r>
            <a:endParaRPr lang="ar-EG" sz="4000" dirty="0">
              <a:solidFill>
                <a:schemeClr val="accent6">
                  <a:lumMod val="50000"/>
                </a:schemeClr>
              </a:solidFill>
            </a:endParaRPr>
          </a:p>
        </p:txBody>
      </p:sp>
      <p:sp>
        <p:nvSpPr>
          <p:cNvPr id="3" name="Content Placeholder 2"/>
          <p:cNvSpPr>
            <a:spLocks noGrp="1"/>
          </p:cNvSpPr>
          <p:nvPr>
            <p:ph idx="1"/>
          </p:nvPr>
        </p:nvSpPr>
        <p:spPr>
          <a:xfrm>
            <a:off x="457200" y="1500174"/>
            <a:ext cx="8229600" cy="4824426"/>
          </a:xfrm>
        </p:spPr>
        <p:txBody>
          <a:bodyPr>
            <a:normAutofit fontScale="92500"/>
          </a:bodyPr>
          <a:lstStyle/>
          <a:p>
            <a:pPr algn="just" rtl="0"/>
            <a:r>
              <a:rPr lang="en-US" dirty="0" smtClean="0">
                <a:solidFill>
                  <a:srgbClr val="C00000"/>
                </a:solidFill>
              </a:rPr>
              <a:t>Primary endpoints</a:t>
            </a:r>
          </a:p>
          <a:p>
            <a:pPr lvl="1" algn="just" rtl="0"/>
            <a:r>
              <a:rPr lang="en-US" dirty="0" smtClean="0"/>
              <a:t>Effects on blood pressure </a:t>
            </a:r>
          </a:p>
          <a:p>
            <a:pPr lvl="1" algn="just" rtl="0"/>
            <a:r>
              <a:rPr lang="en-US" dirty="0" smtClean="0"/>
              <a:t> Urinary protein excretion </a:t>
            </a:r>
            <a:endParaRPr lang="ar-EG" dirty="0" smtClean="0"/>
          </a:p>
          <a:p>
            <a:pPr algn="just" rtl="0"/>
            <a:r>
              <a:rPr lang="en-US" dirty="0" smtClean="0">
                <a:solidFill>
                  <a:srgbClr val="C00000"/>
                </a:solidFill>
              </a:rPr>
              <a:t>Secondary endpoints</a:t>
            </a:r>
          </a:p>
          <a:p>
            <a:pPr lvl="1" algn="just" rtl="0"/>
            <a:r>
              <a:rPr lang="en-US" dirty="0" smtClean="0"/>
              <a:t>survival without kidney failure</a:t>
            </a:r>
          </a:p>
          <a:p>
            <a:pPr algn="just" rtl="0"/>
            <a:r>
              <a:rPr lang="en-US" dirty="0" smtClean="0">
                <a:solidFill>
                  <a:srgbClr val="C00000"/>
                </a:solidFill>
              </a:rPr>
              <a:t>1,860</a:t>
            </a:r>
            <a:r>
              <a:rPr lang="en-US" dirty="0" smtClean="0"/>
              <a:t> </a:t>
            </a:r>
            <a:r>
              <a:rPr lang="en-US" dirty="0" err="1" smtClean="0"/>
              <a:t>nondiabetic</a:t>
            </a:r>
            <a:r>
              <a:rPr lang="en-US" dirty="0" smtClean="0"/>
              <a:t> patients enrolled in 11 RCTs of various ACE inhibitors</a:t>
            </a:r>
          </a:p>
          <a:p>
            <a:pPr algn="just" rtl="0"/>
            <a:r>
              <a:rPr lang="en-US" dirty="0" smtClean="0">
                <a:solidFill>
                  <a:srgbClr val="C00000"/>
                </a:solidFill>
              </a:rPr>
              <a:t>Results: </a:t>
            </a:r>
            <a:r>
              <a:rPr lang="en-US" dirty="0" smtClean="0"/>
              <a:t>ACE inhibitor group had better blood pressure control, lower urine protein excretion, and an approximately 30% reduction in the risk of kidney failure, as well as a reduction in the combined endpoint of doubling of serum creatinine or onset of kidney failure. </a:t>
            </a:r>
            <a:endParaRPr lang="ar-EG"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24648"/>
          </a:xfrm>
        </p:spPr>
        <p:txBody>
          <a:bodyPr>
            <a:normAutofit fontScale="90000"/>
          </a:bodyPr>
          <a:lstStyle/>
          <a:p>
            <a:pPr algn="ctr"/>
            <a:r>
              <a:rPr lang="en-US" sz="4400" b="1" dirty="0" err="1" smtClean="0">
                <a:solidFill>
                  <a:schemeClr val="accent6">
                    <a:lumMod val="50000"/>
                  </a:schemeClr>
                </a:solidFill>
              </a:rPr>
              <a:t>Ramipril</a:t>
            </a:r>
            <a:r>
              <a:rPr lang="en-US" sz="4400" b="1" dirty="0" smtClean="0">
                <a:solidFill>
                  <a:schemeClr val="accent6">
                    <a:lumMod val="50000"/>
                  </a:schemeClr>
                </a:solidFill>
              </a:rPr>
              <a:t> Efficacy in Nephropathy </a:t>
            </a:r>
            <a:r>
              <a:rPr lang="en-US" sz="4400" b="1" dirty="0" err="1" smtClean="0">
                <a:solidFill>
                  <a:srgbClr val="C00000"/>
                </a:solidFill>
              </a:rPr>
              <a:t>(REIN) </a:t>
            </a:r>
            <a:r>
              <a:rPr lang="en-US" sz="4400" b="1" dirty="0" smtClean="0">
                <a:solidFill>
                  <a:schemeClr val="accent6">
                    <a:lumMod val="50000"/>
                  </a:schemeClr>
                </a:solidFill>
              </a:rPr>
              <a:t>Study</a:t>
            </a:r>
            <a:endParaRPr lang="ar-EG" sz="4400" b="1" dirty="0">
              <a:solidFill>
                <a:schemeClr val="accent6">
                  <a:lumMod val="50000"/>
                </a:schemeClr>
              </a:solidFill>
            </a:endParaRPr>
          </a:p>
        </p:txBody>
      </p:sp>
      <p:sp>
        <p:nvSpPr>
          <p:cNvPr id="3" name="Content Placeholder 2"/>
          <p:cNvSpPr>
            <a:spLocks noGrp="1"/>
          </p:cNvSpPr>
          <p:nvPr>
            <p:ph idx="1"/>
          </p:nvPr>
        </p:nvSpPr>
        <p:spPr>
          <a:xfrm>
            <a:off x="457200" y="1428736"/>
            <a:ext cx="8229600" cy="4895864"/>
          </a:xfrm>
        </p:spPr>
        <p:txBody>
          <a:bodyPr/>
          <a:lstStyle/>
          <a:p>
            <a:pPr algn="just" rtl="0"/>
            <a:r>
              <a:rPr lang="en-US" dirty="0" smtClean="0"/>
              <a:t>It is </a:t>
            </a:r>
            <a:r>
              <a:rPr lang="en-US" sz="2400" dirty="0" err="1" smtClean="0">
                <a:solidFill>
                  <a:srgbClr val="C00000"/>
                </a:solidFill>
              </a:rPr>
              <a:t>randomised</a:t>
            </a:r>
            <a:r>
              <a:rPr lang="en-US" sz="2400" dirty="0" smtClean="0">
                <a:solidFill>
                  <a:srgbClr val="C00000"/>
                </a:solidFill>
              </a:rPr>
              <a:t> placebo-controlled trial</a:t>
            </a:r>
            <a:r>
              <a:rPr lang="en-US" sz="2400" dirty="0" smtClean="0"/>
              <a:t> of effect of </a:t>
            </a:r>
            <a:r>
              <a:rPr lang="en-US" sz="2400" dirty="0" err="1" smtClean="0"/>
              <a:t>ramipril</a:t>
            </a:r>
            <a:r>
              <a:rPr lang="en-US" sz="2400" dirty="0" smtClean="0"/>
              <a:t> on decline in </a:t>
            </a:r>
            <a:r>
              <a:rPr lang="en-US" sz="2400" dirty="0" err="1" smtClean="0"/>
              <a:t>glomerular</a:t>
            </a:r>
            <a:r>
              <a:rPr lang="en-US" sz="2400" dirty="0" smtClean="0"/>
              <a:t> filtration rate and risk of terminal renal failure in </a:t>
            </a:r>
            <a:r>
              <a:rPr lang="en-US" sz="2400" dirty="0" err="1" smtClean="0"/>
              <a:t>proteinuric</a:t>
            </a:r>
            <a:r>
              <a:rPr lang="en-US" sz="2400" dirty="0" smtClean="0"/>
              <a:t>, non-diabetic nephropathy</a:t>
            </a:r>
          </a:p>
          <a:p>
            <a:pPr algn="just" rtl="0"/>
            <a:r>
              <a:rPr lang="en-US" sz="2400" dirty="0" smtClean="0"/>
              <a:t>Conducted on </a:t>
            </a:r>
            <a:r>
              <a:rPr lang="en-US" sz="2400" dirty="0" smtClean="0">
                <a:solidFill>
                  <a:srgbClr val="C00000"/>
                </a:solidFill>
              </a:rPr>
              <a:t>352</a:t>
            </a:r>
            <a:r>
              <a:rPr lang="en-US" sz="2400" dirty="0" smtClean="0"/>
              <a:t> patients </a:t>
            </a:r>
          </a:p>
          <a:p>
            <a:pPr algn="just" rtl="0"/>
            <a:r>
              <a:rPr lang="en-US" sz="2400" dirty="0" smtClean="0">
                <a:solidFill>
                  <a:srgbClr val="C00000"/>
                </a:solidFill>
              </a:rPr>
              <a:t>Interpretation</a:t>
            </a:r>
            <a:r>
              <a:rPr lang="en-US" sz="2400" dirty="0" smtClean="0"/>
              <a:t> :</a:t>
            </a:r>
            <a:r>
              <a:rPr lang="en-US" sz="2400" dirty="0" err="1" smtClean="0"/>
              <a:t>ramipril</a:t>
            </a:r>
            <a:r>
              <a:rPr lang="en-US" sz="2400" dirty="0" smtClean="0"/>
              <a:t> safely reduces proteinuria and the rate of GFR decline to an extent that seems to exceed the reduction expected for the degree of blood-pressure lowering and also showed a beneficial effect on ACE inhibitors in reducing the incidence of kidney failure.</a:t>
            </a:r>
          </a:p>
          <a:p>
            <a:pPr algn="just" rtl="0"/>
            <a:endParaRPr lang="ar-EG"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5400" b="1" dirty="0" err="1" smtClean="0"/>
              <a:t>Nondiabetic</a:t>
            </a:r>
            <a:r>
              <a:rPr lang="en-US" sz="5400" b="1" dirty="0" smtClean="0"/>
              <a:t> kidney disease</a:t>
            </a:r>
            <a:br>
              <a:rPr lang="en-US" sz="5400" b="1" dirty="0" smtClean="0"/>
            </a:br>
            <a:r>
              <a:rPr lang="en-US" sz="5400" b="1" dirty="0" smtClean="0">
                <a:solidFill>
                  <a:srgbClr val="00B050"/>
                </a:solidFill>
              </a:rPr>
              <a:t> </a:t>
            </a:r>
            <a:r>
              <a:rPr lang="en-US" sz="4400" b="1" dirty="0" smtClean="0">
                <a:solidFill>
                  <a:srgbClr val="00B050"/>
                </a:solidFill>
              </a:rPr>
              <a:t>Additional antihypertensive agent</a:t>
            </a:r>
            <a:endParaRPr lang="ar-EG" sz="4400" dirty="0">
              <a:solidFill>
                <a:srgbClr val="00B050"/>
              </a:solidFill>
            </a:endParaRPr>
          </a:p>
        </p:txBody>
      </p:sp>
      <p:sp>
        <p:nvSpPr>
          <p:cNvPr id="3" name="Content Placeholder 2"/>
          <p:cNvSpPr>
            <a:spLocks noGrp="1"/>
          </p:cNvSpPr>
          <p:nvPr>
            <p:ph idx="1"/>
          </p:nvPr>
        </p:nvSpPr>
        <p:spPr/>
        <p:txBody>
          <a:bodyPr/>
          <a:lstStyle/>
          <a:p>
            <a:pPr algn="just" rtl="0"/>
            <a:r>
              <a:rPr lang="en-US" b="1" dirty="0" smtClean="0">
                <a:solidFill>
                  <a:srgbClr val="C00000"/>
                </a:solidFill>
              </a:rPr>
              <a:t>Diuretics may potentiate the beneficial effects of ACE inhibitors and ARBs in </a:t>
            </a:r>
            <a:r>
              <a:rPr lang="en-US" b="1" dirty="0" err="1" smtClean="0">
                <a:solidFill>
                  <a:srgbClr val="C00000"/>
                </a:solidFill>
              </a:rPr>
              <a:t>nondiabetic</a:t>
            </a:r>
            <a:r>
              <a:rPr lang="en-US" b="1" dirty="0" smtClean="0">
                <a:solidFill>
                  <a:srgbClr val="C00000"/>
                </a:solidFill>
              </a:rPr>
              <a:t> kidney disease</a:t>
            </a:r>
          </a:p>
          <a:p>
            <a:pPr algn="just" rtl="0"/>
            <a:r>
              <a:rPr lang="en-US" b="1" dirty="0" smtClean="0">
                <a:solidFill>
                  <a:srgbClr val="C00000"/>
                </a:solidFill>
              </a:rPr>
              <a:t>ACE inhibitors, ARBs, and </a:t>
            </a:r>
            <a:r>
              <a:rPr lang="en-US" b="1" dirty="0" err="1" smtClean="0">
                <a:solidFill>
                  <a:srgbClr val="C00000"/>
                </a:solidFill>
              </a:rPr>
              <a:t>nondihydropyridine</a:t>
            </a:r>
            <a:r>
              <a:rPr lang="en-US" b="1" dirty="0" smtClean="0">
                <a:solidFill>
                  <a:srgbClr val="C00000"/>
                </a:solidFill>
              </a:rPr>
              <a:t> calcium-channel blockers have a greater </a:t>
            </a:r>
            <a:r>
              <a:rPr lang="en-US" b="1" dirty="0" err="1" smtClean="0">
                <a:solidFill>
                  <a:srgbClr val="C00000"/>
                </a:solidFill>
              </a:rPr>
              <a:t>antiproteinuric</a:t>
            </a:r>
            <a:r>
              <a:rPr lang="en-US" b="1" dirty="0" smtClean="0">
                <a:solidFill>
                  <a:srgbClr val="C00000"/>
                </a:solidFill>
              </a:rPr>
              <a:t> effect than other antihypertensive classes in </a:t>
            </a:r>
            <a:r>
              <a:rPr lang="en-US" b="1" dirty="0" err="1" smtClean="0">
                <a:solidFill>
                  <a:srgbClr val="C00000"/>
                </a:solidFill>
              </a:rPr>
              <a:t>nondiabetic</a:t>
            </a:r>
            <a:r>
              <a:rPr lang="en-US" b="1" dirty="0" smtClean="0">
                <a:solidFill>
                  <a:srgbClr val="C00000"/>
                </a:solidFill>
              </a:rPr>
              <a:t> kidney disease</a:t>
            </a:r>
            <a:r>
              <a:rPr lang="en-US" b="1" i="1" dirty="0" smtClean="0">
                <a:solidFill>
                  <a:srgbClr val="C00000"/>
                </a:solidFill>
              </a:rPr>
              <a:t>.</a:t>
            </a:r>
            <a:endParaRPr lang="ar-E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500198"/>
          </a:xfrm>
        </p:spPr>
        <p:txBody>
          <a:bodyPr>
            <a:noAutofit/>
          </a:bodyPr>
          <a:lstStyle/>
          <a:p>
            <a:pPr algn="ctr" rtl="0"/>
            <a:r>
              <a:rPr lang="en-US" sz="4400" b="1" dirty="0" smtClean="0"/>
              <a:t>Introduction</a:t>
            </a:r>
            <a:r>
              <a:rPr lang="en-US" sz="4000" b="1" dirty="0" smtClean="0"/>
              <a:t/>
            </a:r>
            <a:br>
              <a:rPr lang="en-US" sz="4000" b="1" dirty="0" smtClean="0"/>
            </a:br>
            <a:r>
              <a:rPr lang="en-US" sz="4000" b="1" dirty="0" smtClean="0">
                <a:solidFill>
                  <a:srgbClr val="00B050"/>
                </a:solidFill>
              </a:rPr>
              <a:t>Relation of HTN&amp;CKD</a:t>
            </a:r>
            <a:endParaRPr lang="ar-EG" sz="4000" b="1" dirty="0">
              <a:solidFill>
                <a:srgbClr val="00B050"/>
              </a:solidFill>
            </a:endParaRPr>
          </a:p>
        </p:txBody>
      </p:sp>
      <p:sp>
        <p:nvSpPr>
          <p:cNvPr id="3" name="Content Placeholder 2"/>
          <p:cNvSpPr>
            <a:spLocks noGrp="1"/>
          </p:cNvSpPr>
          <p:nvPr>
            <p:ph idx="1"/>
          </p:nvPr>
        </p:nvSpPr>
        <p:spPr>
          <a:xfrm>
            <a:off x="457200" y="1928802"/>
            <a:ext cx="8229600" cy="4395798"/>
          </a:xfrm>
        </p:spPr>
        <p:txBody>
          <a:bodyPr>
            <a:normAutofit/>
          </a:bodyPr>
          <a:lstStyle/>
          <a:p>
            <a:pPr algn="l" rtl="0">
              <a:buNone/>
            </a:pPr>
            <a:endParaRPr lang="en-US" dirty="0" smtClean="0"/>
          </a:p>
          <a:p>
            <a:pPr algn="l" rtl="0"/>
            <a:r>
              <a:rPr lang="en-US" dirty="0" smtClean="0"/>
              <a:t>Both CKD and HTN can cause or aggravate the other</a:t>
            </a:r>
          </a:p>
          <a:p>
            <a:pPr algn="l" rtl="0"/>
            <a:r>
              <a:rPr lang="en-US" dirty="0" smtClean="0"/>
              <a:t>Hypertension is  the second leading causes of ESRD after Diabetes</a:t>
            </a:r>
          </a:p>
          <a:p>
            <a:pPr algn="l" rtl="0"/>
            <a:r>
              <a:rPr lang="en-US" dirty="0" smtClean="0"/>
              <a:t>In fact, more patients develop HTN from CKD</a:t>
            </a:r>
          </a:p>
          <a:p>
            <a:pPr algn="l" rtl="0"/>
            <a:r>
              <a:rPr lang="en-US" dirty="0" smtClean="0"/>
              <a:t>CKD and HTN increase the risk of CVD &amp; stroke by 22% compared to equally hypertensive individuals without CKD</a:t>
            </a:r>
            <a:endParaRPr lang="ar-EG" dirty="0"/>
          </a:p>
        </p:txBody>
      </p:sp>
      <p:pic>
        <p:nvPicPr>
          <p:cNvPr id="4" name="Picture 3" descr="kidney_2766748b.jpg"/>
          <p:cNvPicPr>
            <a:picLocks noChangeAspect="1"/>
          </p:cNvPicPr>
          <p:nvPr/>
        </p:nvPicPr>
        <p:blipFill>
          <a:blip r:embed="rId2"/>
          <a:stretch>
            <a:fillRect/>
          </a:stretch>
        </p:blipFill>
        <p:spPr>
          <a:xfrm>
            <a:off x="6929454" y="0"/>
            <a:ext cx="2214546" cy="1643050"/>
          </a:xfrm>
          <a:prstGeom prst="rect">
            <a:avLst/>
          </a:prstGeom>
        </p:spPr>
      </p:pic>
      <p:pic>
        <p:nvPicPr>
          <p:cNvPr id="5" name="Picture 4" descr="prognosis hypertension-1.jpg"/>
          <p:cNvPicPr>
            <a:picLocks noChangeAspect="1"/>
          </p:cNvPicPr>
          <p:nvPr/>
        </p:nvPicPr>
        <p:blipFill>
          <a:blip r:embed="rId3" cstate="print"/>
          <a:stretch>
            <a:fillRect/>
          </a:stretch>
        </p:blipFill>
        <p:spPr>
          <a:xfrm>
            <a:off x="1" y="0"/>
            <a:ext cx="2143107" cy="157161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sz="5400" smtClean="0"/>
              <a:t>PHARMACOLOGICAL THERAPY</a:t>
            </a:r>
            <a:endParaRPr lang="ar-EG" dirty="0"/>
          </a:p>
        </p:txBody>
      </p:sp>
      <p:sp>
        <p:nvSpPr>
          <p:cNvPr id="5" name="Text Placeholder 4"/>
          <p:cNvSpPr>
            <a:spLocks noGrp="1"/>
          </p:cNvSpPr>
          <p:nvPr>
            <p:ph type="body" idx="1"/>
          </p:nvPr>
        </p:nvSpPr>
        <p:spPr/>
        <p:txBody>
          <a:bodyPr>
            <a:normAutofit/>
          </a:bodyPr>
          <a:lstStyle/>
          <a:p>
            <a:pPr algn="ctr"/>
            <a:r>
              <a:rPr lang="ar-EG" sz="2400" b="1" dirty="0" smtClean="0"/>
              <a:t/>
            </a:r>
            <a:br>
              <a:rPr lang="ar-EG" sz="2400" b="1" dirty="0" smtClean="0"/>
            </a:br>
            <a:r>
              <a:rPr lang="en-US" sz="5400" b="1" dirty="0" smtClean="0">
                <a:ln w="635">
                  <a:noFill/>
                </a:ln>
                <a:solidFill>
                  <a:srgbClr val="92D050"/>
                </a:solidFill>
                <a:effectLst>
                  <a:outerShdw blurRad="38100" dist="25400" dir="5400000" algn="tl" rotWithShape="0">
                    <a:srgbClr val="000000">
                      <a:alpha val="43000"/>
                    </a:srgbClr>
                  </a:outerShdw>
                </a:effectLst>
                <a:latin typeface="+mj-lt"/>
                <a:ea typeface="+mj-ea"/>
                <a:cs typeface="+mj-cs"/>
              </a:rPr>
              <a:t>Diabetic kidney disease</a:t>
            </a:r>
            <a:endParaRPr lang="ar-EG" sz="5400" b="1" dirty="0" smtClean="0">
              <a:ln w="635">
                <a:noFill/>
              </a:ln>
              <a:solidFill>
                <a:srgbClr val="92D050"/>
              </a:solidFill>
              <a:effectLst>
                <a:outerShdw blurRad="38100" dist="25400" dir="5400000" algn="tl" rotWithShape="0">
                  <a:srgbClr val="000000">
                    <a:alpha val="43000"/>
                  </a:srgbClr>
                </a:outerShdw>
              </a:effectLst>
              <a:latin typeface="+mj-lt"/>
              <a:ea typeface="+mj-ea"/>
              <a:cs typeface="+mj-cs"/>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dirty="0" smtClean="0"/>
              <a:t>Diabetic kidney disease</a:t>
            </a:r>
            <a:endParaRPr lang="ar-EG" dirty="0"/>
          </a:p>
        </p:txBody>
      </p:sp>
      <p:sp>
        <p:nvSpPr>
          <p:cNvPr id="3" name="Content Placeholder 2"/>
          <p:cNvSpPr>
            <a:spLocks noGrp="1"/>
          </p:cNvSpPr>
          <p:nvPr>
            <p:ph idx="1"/>
          </p:nvPr>
        </p:nvSpPr>
        <p:spPr/>
        <p:txBody>
          <a:bodyPr/>
          <a:lstStyle/>
          <a:p>
            <a:pPr algn="l" rtl="0"/>
            <a:r>
              <a:rPr lang="en-US" b="1" i="1" dirty="0" smtClean="0"/>
              <a:t>Most patients with diabetic kidney disease are hypertensive</a:t>
            </a:r>
            <a:endParaRPr lang="ar-EG" dirty="0"/>
          </a:p>
        </p:txBody>
      </p:sp>
      <p:pic>
        <p:nvPicPr>
          <p:cNvPr id="4" name="Picture 3" descr="table106l.jpg"/>
          <p:cNvPicPr>
            <a:picLocks noChangeAspect="1"/>
          </p:cNvPicPr>
          <p:nvPr/>
        </p:nvPicPr>
        <p:blipFill>
          <a:blip r:embed="rId2"/>
          <a:stretch>
            <a:fillRect/>
          </a:stretch>
        </p:blipFill>
        <p:spPr>
          <a:xfrm>
            <a:off x="714348" y="2928934"/>
            <a:ext cx="7681014" cy="2714644"/>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rtl="0"/>
            <a:r>
              <a:rPr lang="ar-EG" sz="4800" b="1" dirty="0" smtClean="0"/>
              <a:t/>
            </a:r>
            <a:br>
              <a:rPr lang="ar-EG" sz="4800" b="1" dirty="0" smtClean="0"/>
            </a:br>
            <a:r>
              <a:rPr lang="ar-EG" sz="4800" b="1" dirty="0" smtClean="0"/>
              <a:t/>
            </a:r>
            <a:br>
              <a:rPr lang="ar-EG" sz="4800" b="1" dirty="0" smtClean="0"/>
            </a:br>
            <a:r>
              <a:rPr lang="en-US" sz="4800" b="1" dirty="0" smtClean="0"/>
              <a:t>Diabetic kidney disease</a:t>
            </a:r>
            <a:br>
              <a:rPr lang="en-US" sz="4800" b="1" dirty="0" smtClean="0"/>
            </a:br>
            <a:r>
              <a:rPr lang="en-US" sz="5400" b="1" dirty="0" smtClean="0"/>
              <a:t> </a:t>
            </a:r>
            <a:r>
              <a:rPr lang="en-US" sz="4000" b="1" dirty="0" smtClean="0">
                <a:solidFill>
                  <a:srgbClr val="C00000"/>
                </a:solidFill>
              </a:rPr>
              <a:t>Choice of antihypertensive agent:</a:t>
            </a:r>
            <a:endParaRPr lang="ar-EG" dirty="0">
              <a:solidFill>
                <a:srgbClr val="C00000"/>
              </a:solidFill>
            </a:endParaRPr>
          </a:p>
        </p:txBody>
      </p:sp>
      <p:sp>
        <p:nvSpPr>
          <p:cNvPr id="3" name="Content Placeholder 2"/>
          <p:cNvSpPr>
            <a:spLocks noGrp="1"/>
          </p:cNvSpPr>
          <p:nvPr>
            <p:ph idx="1"/>
          </p:nvPr>
        </p:nvSpPr>
        <p:spPr/>
        <p:txBody>
          <a:bodyPr/>
          <a:lstStyle/>
          <a:p>
            <a:pPr algn="l" rtl="0"/>
            <a:r>
              <a:rPr lang="en-US" dirty="0" smtClean="0"/>
              <a:t>Patients with diabetic kidney disease, with or without hypertension, should be treated with an ACE inhibitor or an ARB</a:t>
            </a:r>
          </a:p>
          <a:p>
            <a:pPr algn="l" rtl="0"/>
            <a:r>
              <a:rPr lang="en-US" dirty="0" smtClean="0"/>
              <a:t>ACE inhibitors and ARBs are effective in slowing the progression of kidney disease with </a:t>
            </a:r>
            <a:r>
              <a:rPr lang="en-US" dirty="0" err="1" smtClean="0"/>
              <a:t>microalbuminuria</a:t>
            </a:r>
            <a:r>
              <a:rPr lang="en-US" dirty="0" smtClean="0"/>
              <a:t> due to type 1 and type 2 diabetes</a:t>
            </a:r>
          </a:p>
          <a:p>
            <a:pPr algn="l" rtl="0"/>
            <a:r>
              <a:rPr lang="en-US" dirty="0" smtClean="0"/>
              <a:t>Multiple antihypertensive agents are usually required to reach target blood pressure</a:t>
            </a:r>
            <a:endParaRPr lang="ar-EG"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1000156"/>
            <a:ext cx="8229600" cy="142876"/>
          </a:xfrm>
        </p:spPr>
        <p:txBody>
          <a:bodyPr>
            <a:normAutofit fontScale="90000"/>
          </a:bodyPr>
          <a:lstStyle/>
          <a:p>
            <a:endParaRPr lang="ar-EG" dirty="0"/>
          </a:p>
        </p:txBody>
      </p:sp>
      <p:sp>
        <p:nvSpPr>
          <p:cNvPr id="3" name="Content Placeholder 2"/>
          <p:cNvSpPr>
            <a:spLocks noGrp="1"/>
          </p:cNvSpPr>
          <p:nvPr>
            <p:ph idx="1"/>
          </p:nvPr>
        </p:nvSpPr>
        <p:spPr>
          <a:xfrm>
            <a:off x="457200" y="785794"/>
            <a:ext cx="8229600" cy="5538806"/>
          </a:xfrm>
        </p:spPr>
        <p:txBody>
          <a:bodyPr/>
          <a:lstStyle/>
          <a:p>
            <a:pPr algn="just" rtl="0"/>
            <a:r>
              <a:rPr lang="en-US" b="1" dirty="0" smtClean="0"/>
              <a:t>Collaborative Study Group </a:t>
            </a:r>
            <a:r>
              <a:rPr lang="en-US" b="1" dirty="0" smtClean="0">
                <a:solidFill>
                  <a:srgbClr val="C00000"/>
                </a:solidFill>
              </a:rPr>
              <a:t>(CSG) </a:t>
            </a:r>
            <a:r>
              <a:rPr lang="en-US" b="1" dirty="0" smtClean="0"/>
              <a:t>trial of </a:t>
            </a:r>
            <a:r>
              <a:rPr lang="en-US" b="1" dirty="0" err="1" smtClean="0"/>
              <a:t>Captopril</a:t>
            </a:r>
            <a:r>
              <a:rPr lang="en-US" b="1" dirty="0" smtClean="0"/>
              <a:t> in Diabetic : </a:t>
            </a:r>
            <a:r>
              <a:rPr lang="en-US" dirty="0" smtClean="0"/>
              <a:t>showed that ACE inhibitors are more effective than other antihypertensive classes in slowing the progression of kidney disease with macro -</a:t>
            </a:r>
            <a:r>
              <a:rPr lang="en-US" dirty="0" err="1" smtClean="0"/>
              <a:t>albuminuria</a:t>
            </a:r>
            <a:r>
              <a:rPr lang="en-US" dirty="0" smtClean="0"/>
              <a:t> due to type 1 diabetes</a:t>
            </a:r>
          </a:p>
          <a:p>
            <a:pPr algn="just" rtl="0"/>
            <a:endParaRPr lang="en-US" b="1" dirty="0" smtClean="0"/>
          </a:p>
          <a:p>
            <a:pPr algn="just" rtl="0"/>
            <a:r>
              <a:rPr lang="en-US" b="1" dirty="0" err="1" smtClean="0"/>
              <a:t>Irbesartan</a:t>
            </a:r>
            <a:r>
              <a:rPr lang="en-US" b="1" dirty="0" smtClean="0"/>
              <a:t> Diabetic Nephropathy Trial </a:t>
            </a:r>
            <a:r>
              <a:rPr lang="en-US" b="1" dirty="0" smtClean="0">
                <a:solidFill>
                  <a:srgbClr val="C00000"/>
                </a:solidFill>
              </a:rPr>
              <a:t>(IDNT)</a:t>
            </a:r>
            <a:r>
              <a:rPr lang="en-US" dirty="0" smtClean="0">
                <a:solidFill>
                  <a:srgbClr val="C00000"/>
                </a:solidFill>
              </a:rPr>
              <a:t> </a:t>
            </a:r>
            <a:r>
              <a:rPr lang="en-US" dirty="0" smtClean="0"/>
              <a:t>&amp; </a:t>
            </a:r>
            <a:r>
              <a:rPr lang="en-US" sz="2800" b="1" dirty="0" smtClean="0"/>
              <a:t>Reduction of endpoints in NIDDM with the </a:t>
            </a:r>
            <a:r>
              <a:rPr lang="en-US" sz="2800" b="1" dirty="0" err="1" smtClean="0"/>
              <a:t>angiotensin</a:t>
            </a:r>
            <a:r>
              <a:rPr lang="en-US" sz="2800" b="1" dirty="0" smtClean="0"/>
              <a:t> II antagonist </a:t>
            </a:r>
            <a:r>
              <a:rPr lang="en-US" sz="2800" b="1" dirty="0" err="1" smtClean="0"/>
              <a:t>losartan</a:t>
            </a:r>
            <a:r>
              <a:rPr lang="en-US" sz="2800" b="1" dirty="0" smtClean="0"/>
              <a:t> </a:t>
            </a:r>
            <a:r>
              <a:rPr lang="en-US" sz="2800" b="1" dirty="0" smtClean="0">
                <a:solidFill>
                  <a:srgbClr val="C00000"/>
                </a:solidFill>
              </a:rPr>
              <a:t>(RENAAL) </a:t>
            </a:r>
            <a:r>
              <a:rPr lang="en-US" sz="2800" b="1" dirty="0" smtClean="0"/>
              <a:t>study : </a:t>
            </a:r>
            <a:r>
              <a:rPr lang="en-US" sz="2800" dirty="0" smtClean="0"/>
              <a:t>showed that </a:t>
            </a:r>
            <a:r>
              <a:rPr lang="en-US" dirty="0" smtClean="0"/>
              <a:t>ARBs are more effective than other antihypertensive classes in slowing the progression of kidney disease with </a:t>
            </a:r>
            <a:r>
              <a:rPr lang="en-US" dirty="0" err="1" smtClean="0"/>
              <a:t>macroalbuminuria</a:t>
            </a:r>
            <a:r>
              <a:rPr lang="en-US" dirty="0" smtClean="0"/>
              <a:t> due to type 2 diabetes</a:t>
            </a:r>
            <a:endParaRPr lang="ar-EG"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rtl="0"/>
            <a:r>
              <a:rPr lang="en-US" sz="3600" b="1" dirty="0" smtClean="0"/>
              <a:t>Additional antihypertensive agent to reduce CVD risk and reach target BP level</a:t>
            </a:r>
            <a:endParaRPr lang="ar-EG" sz="3600" b="1" dirty="0" smtClean="0"/>
          </a:p>
        </p:txBody>
      </p:sp>
      <p:sp>
        <p:nvSpPr>
          <p:cNvPr id="3" name="Content Placeholder 2"/>
          <p:cNvSpPr>
            <a:spLocks noGrp="1"/>
          </p:cNvSpPr>
          <p:nvPr>
            <p:ph idx="1"/>
          </p:nvPr>
        </p:nvSpPr>
        <p:spPr/>
        <p:txBody>
          <a:bodyPr/>
          <a:lstStyle/>
          <a:p>
            <a:pPr algn="l" rtl="0"/>
            <a:r>
              <a:rPr lang="en-US" i="1" dirty="0" smtClean="0"/>
              <a:t>As multiple antihypertensive agents are usually required to reach target blood pressure following drugs could be added:</a:t>
            </a:r>
          </a:p>
          <a:p>
            <a:pPr lvl="1" algn="l" rtl="0"/>
            <a:r>
              <a:rPr lang="en-US" i="1" dirty="0" smtClean="0"/>
              <a:t>Diuretics (preferred)</a:t>
            </a:r>
          </a:p>
          <a:p>
            <a:pPr lvl="1" algn="l" rtl="0"/>
            <a:r>
              <a:rPr lang="en-US" i="1" dirty="0" smtClean="0"/>
              <a:t>Beta blockers </a:t>
            </a:r>
          </a:p>
          <a:p>
            <a:pPr lvl="1" algn="l" rtl="0"/>
            <a:r>
              <a:rPr lang="en-US" i="1" dirty="0" smtClean="0"/>
              <a:t>Calcium channel blockers</a:t>
            </a:r>
            <a:endParaRPr lang="ar-EG" dirty="0" smtClean="0"/>
          </a:p>
          <a:p>
            <a:pPr algn="l" rtl="0"/>
            <a:r>
              <a:rPr lang="en-US" dirty="0" smtClean="0"/>
              <a:t>Don't use an ACE inhibitor and ARB in combination</a:t>
            </a:r>
            <a:endParaRPr lang="ar-EG"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ar-EG" dirty="0" smtClean="0"/>
              <a:t/>
            </a:r>
            <a:br>
              <a:rPr lang="ar-EG" dirty="0" smtClean="0"/>
            </a:br>
            <a:r>
              <a:rPr lang="en-US" dirty="0" smtClean="0"/>
              <a:t>ACE inhibitor and ARB in CKD</a:t>
            </a:r>
            <a:endParaRPr lang="ar-EG"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8229600" cy="928694"/>
          </a:xfrm>
        </p:spPr>
        <p:txBody>
          <a:bodyPr>
            <a:normAutofit fontScale="90000"/>
          </a:bodyPr>
          <a:lstStyle/>
          <a:p>
            <a:pPr algn="ctr"/>
            <a:r>
              <a:rPr lang="ar-EG" b="1" dirty="0" smtClean="0"/>
              <a:t/>
            </a:r>
            <a:br>
              <a:rPr lang="ar-EG" b="1" dirty="0" smtClean="0"/>
            </a:br>
            <a:r>
              <a:rPr lang="en-US" b="1" dirty="0" smtClean="0"/>
              <a:t>ACE inhibitor and ARB in CKD</a:t>
            </a:r>
            <a:endParaRPr lang="ar-EG" b="1" dirty="0"/>
          </a:p>
        </p:txBody>
      </p:sp>
      <p:sp>
        <p:nvSpPr>
          <p:cNvPr id="3" name="Content Placeholder 2"/>
          <p:cNvSpPr>
            <a:spLocks noGrp="1"/>
          </p:cNvSpPr>
          <p:nvPr>
            <p:ph idx="1"/>
          </p:nvPr>
        </p:nvSpPr>
        <p:spPr>
          <a:xfrm>
            <a:off x="457200" y="1643050"/>
            <a:ext cx="8229600" cy="4681550"/>
          </a:xfrm>
        </p:spPr>
        <p:txBody>
          <a:bodyPr>
            <a:normAutofit/>
          </a:bodyPr>
          <a:lstStyle/>
          <a:p>
            <a:pPr algn="just" rtl="0"/>
            <a:r>
              <a:rPr lang="en-US" dirty="0" smtClean="0"/>
              <a:t>ACE inhibitors and ARBs can be used safely in most patients with CKD</a:t>
            </a:r>
          </a:p>
          <a:p>
            <a:pPr algn="just" rtl="0"/>
            <a:r>
              <a:rPr lang="en-US" dirty="0" smtClean="0"/>
              <a:t>ACE inhibitors and ARBs should be used at moderate to high doses,  as used in clinical trials</a:t>
            </a:r>
          </a:p>
          <a:p>
            <a:pPr algn="just" rtl="0"/>
            <a:r>
              <a:rPr lang="en-US" dirty="0" smtClean="0"/>
              <a:t>ACE inhibitors and ARBs should be used as alternatives to each other, if the preferred class cannot be used</a:t>
            </a:r>
          </a:p>
          <a:p>
            <a:pPr algn="just" rtl="0"/>
            <a:r>
              <a:rPr lang="en-US" dirty="0" smtClean="0"/>
              <a:t>  ACE inhibitors and ARBs not used in combination to lower blood pressure or reduce proteinuria</a:t>
            </a:r>
            <a:endParaRPr lang="ar-EG"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smtClean="0"/>
              <a:t/>
            </a:r>
            <a:br>
              <a:rPr lang="ar-EG" b="1" dirty="0" smtClean="0"/>
            </a:br>
            <a:r>
              <a:rPr lang="en-US" b="1" dirty="0" smtClean="0"/>
              <a:t>ACE inhibitor and ARB in CKD</a:t>
            </a:r>
            <a:br>
              <a:rPr lang="en-US" b="1" dirty="0" smtClean="0"/>
            </a:br>
            <a:r>
              <a:rPr lang="en-US" b="1" dirty="0" smtClean="0"/>
              <a:t>(serum potassium )</a:t>
            </a:r>
            <a:endParaRPr lang="ar-EG" dirty="0"/>
          </a:p>
        </p:txBody>
      </p:sp>
      <p:sp>
        <p:nvSpPr>
          <p:cNvPr id="3" name="Content Placeholder 2"/>
          <p:cNvSpPr>
            <a:spLocks noGrp="1"/>
          </p:cNvSpPr>
          <p:nvPr>
            <p:ph idx="1"/>
          </p:nvPr>
        </p:nvSpPr>
        <p:spPr/>
        <p:txBody>
          <a:bodyPr>
            <a:normAutofit/>
          </a:bodyPr>
          <a:lstStyle/>
          <a:p>
            <a:pPr algn="just" rtl="0"/>
            <a:r>
              <a:rPr lang="en-US" sz="2400" dirty="0" smtClean="0"/>
              <a:t>ACE inhibitor and ARB may cause hyperkalaemia </a:t>
            </a:r>
          </a:p>
          <a:p>
            <a:pPr lvl="1" algn="just" rtl="0">
              <a:buFont typeface="Wingdings" pitchFamily="2" charset="2"/>
              <a:buChar char="Ø"/>
            </a:pPr>
            <a:r>
              <a:rPr lang="en-US" sz="2200" dirty="0" smtClean="0"/>
              <a:t>Avoid other medications that cause hyperkalaemia (potassium supplements, NSAIDs, Cox 2 inhibitors, potassium- sparing diuretics)</a:t>
            </a:r>
          </a:p>
          <a:p>
            <a:pPr lvl="1" algn="just" rtl="0">
              <a:buFont typeface="Wingdings" pitchFamily="2" charset="2"/>
              <a:buChar char="Ø"/>
            </a:pPr>
            <a:r>
              <a:rPr lang="en-US" sz="2200" dirty="0" smtClean="0"/>
              <a:t>Evaluate cause of hyperkalaemia</a:t>
            </a:r>
          </a:p>
          <a:p>
            <a:pPr lvl="1" algn="just" rtl="0">
              <a:buFont typeface="Wingdings" pitchFamily="2" charset="2"/>
              <a:buChar char="Ø"/>
            </a:pPr>
            <a:r>
              <a:rPr lang="en-US" sz="2200" dirty="0" smtClean="0"/>
              <a:t> treat hyperkalaemia with diuretics</a:t>
            </a:r>
          </a:p>
          <a:p>
            <a:pPr lvl="1" algn="just" rtl="0">
              <a:buFont typeface="Wingdings" pitchFamily="2" charset="2"/>
              <a:buChar char="Ø"/>
            </a:pPr>
            <a:r>
              <a:rPr lang="en-US" sz="2200" dirty="0" smtClean="0"/>
              <a:t>Continue </a:t>
            </a:r>
            <a:r>
              <a:rPr lang="en-US" sz="2000" dirty="0" smtClean="0"/>
              <a:t>ACE inhibitor or ARB if ≤ 5.5 </a:t>
            </a:r>
            <a:r>
              <a:rPr lang="en-US" sz="2000" dirty="0" err="1" smtClean="0"/>
              <a:t>mE∕L</a:t>
            </a:r>
            <a:endParaRPr lang="en-US" sz="2000" dirty="0" smtClean="0"/>
          </a:p>
          <a:p>
            <a:pPr algn="just" rtl="0"/>
            <a:r>
              <a:rPr lang="en-US" dirty="0" smtClean="0"/>
              <a:t>Diuretics may cause </a:t>
            </a:r>
            <a:r>
              <a:rPr lang="en-US" dirty="0" err="1" smtClean="0"/>
              <a:t>hypokalaemia</a:t>
            </a:r>
            <a:endParaRPr lang="en-US" dirty="0" smtClean="0"/>
          </a:p>
          <a:p>
            <a:pPr lvl="1" algn="just" rtl="0">
              <a:buFont typeface="Wingdings" pitchFamily="2" charset="2"/>
              <a:buChar char="Ø"/>
            </a:pPr>
            <a:r>
              <a:rPr lang="en-US" dirty="0" smtClean="0"/>
              <a:t>Evaluate causes of </a:t>
            </a:r>
            <a:r>
              <a:rPr lang="en-US" dirty="0" err="1" smtClean="0"/>
              <a:t>hypokalaemia</a:t>
            </a:r>
            <a:endParaRPr lang="en-US" dirty="0" smtClean="0"/>
          </a:p>
          <a:p>
            <a:pPr lvl="1" algn="just" rtl="0">
              <a:buFont typeface="Wingdings" pitchFamily="2" charset="2"/>
              <a:buChar char="Ø"/>
            </a:pPr>
            <a:r>
              <a:rPr lang="en-US" dirty="0" smtClean="0"/>
              <a:t>Treat </a:t>
            </a:r>
            <a:r>
              <a:rPr lang="en-US" dirty="0" err="1" smtClean="0"/>
              <a:t>hypokalaemia</a:t>
            </a:r>
            <a:r>
              <a:rPr lang="en-US" dirty="0" smtClean="0"/>
              <a:t> with caution in CKD</a:t>
            </a:r>
            <a:endParaRPr lang="ar-EG"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smtClean="0"/>
              <a:t/>
            </a:r>
            <a:br>
              <a:rPr lang="ar-EG" b="1" dirty="0" smtClean="0"/>
            </a:br>
            <a:r>
              <a:rPr lang="en-US" b="1" dirty="0" smtClean="0"/>
              <a:t>ACE inhibitor and ARB in CKD</a:t>
            </a:r>
            <a:br>
              <a:rPr lang="en-US" b="1" dirty="0" smtClean="0"/>
            </a:br>
            <a:r>
              <a:rPr lang="en-US" b="1" dirty="0" smtClean="0"/>
              <a:t>(GFR)</a:t>
            </a:r>
            <a:endParaRPr lang="ar-EG" dirty="0"/>
          </a:p>
        </p:txBody>
      </p:sp>
      <p:sp>
        <p:nvSpPr>
          <p:cNvPr id="3" name="Content Placeholder 2"/>
          <p:cNvSpPr>
            <a:spLocks noGrp="1"/>
          </p:cNvSpPr>
          <p:nvPr>
            <p:ph idx="1"/>
          </p:nvPr>
        </p:nvSpPr>
        <p:spPr/>
        <p:txBody>
          <a:bodyPr/>
          <a:lstStyle/>
          <a:p>
            <a:pPr algn="l" rtl="0"/>
            <a:r>
              <a:rPr lang="en-US" dirty="0" smtClean="0"/>
              <a:t>If GFR decline by &gt;30% from base line within 4 weeks, evaluate causes</a:t>
            </a:r>
          </a:p>
          <a:p>
            <a:pPr algn="l" rtl="0"/>
            <a:endParaRPr lang="en-US" dirty="0" smtClean="0"/>
          </a:p>
          <a:p>
            <a:pPr algn="l" rtl="0"/>
            <a:r>
              <a:rPr lang="en-US" dirty="0" smtClean="0"/>
              <a:t>Continue ACE inhibitor or ARB if GFR decline &lt;3o% from base line value over 4 months</a:t>
            </a:r>
            <a:endParaRPr lang="ar-EG"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able124l.jpg"/>
          <p:cNvPicPr>
            <a:picLocks noGrp="1" noChangeAspect="1"/>
          </p:cNvPicPr>
          <p:nvPr>
            <p:ph idx="4294967295"/>
          </p:nvPr>
        </p:nvPicPr>
        <p:blipFill>
          <a:blip r:embed="rId2"/>
          <a:stretch>
            <a:fillRect/>
          </a:stretch>
        </p:blipFill>
        <p:spPr>
          <a:xfrm>
            <a:off x="0" y="857250"/>
            <a:ext cx="8134350" cy="4435475"/>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Autofit/>
          </a:bodyPr>
          <a:lstStyle/>
          <a:p>
            <a:pPr algn="ctr" rtl="0"/>
            <a:r>
              <a:rPr lang="en-US" sz="3600" b="1" dirty="0" smtClean="0"/>
              <a:t>Effect of blood pressure </a:t>
            </a:r>
            <a:br>
              <a:rPr lang="en-US" sz="3600" b="1" dirty="0" smtClean="0"/>
            </a:br>
            <a:r>
              <a:rPr lang="en-US" sz="3600" b="1" dirty="0" smtClean="0"/>
              <a:t>on kidney disease :</a:t>
            </a:r>
            <a:endParaRPr lang="ar-EG" sz="3600" b="1" dirty="0"/>
          </a:p>
        </p:txBody>
      </p:sp>
      <p:sp>
        <p:nvSpPr>
          <p:cNvPr id="3" name="Content Placeholder 2"/>
          <p:cNvSpPr>
            <a:spLocks noGrp="1"/>
          </p:cNvSpPr>
          <p:nvPr>
            <p:ph idx="1"/>
          </p:nvPr>
        </p:nvSpPr>
        <p:spPr/>
        <p:txBody>
          <a:bodyPr>
            <a:normAutofit/>
          </a:bodyPr>
          <a:lstStyle/>
          <a:p>
            <a:pPr algn="just" rtl="0"/>
            <a:r>
              <a:rPr lang="en-US" dirty="0" smtClean="0"/>
              <a:t>Hypertensive </a:t>
            </a:r>
            <a:r>
              <a:rPr lang="en-US" dirty="0" err="1" smtClean="0"/>
              <a:t>nephrosclerosis</a:t>
            </a:r>
            <a:endParaRPr lang="ar-EG" dirty="0" smtClean="0"/>
          </a:p>
          <a:p>
            <a:pPr algn="just" rtl="0"/>
            <a:r>
              <a:rPr lang="en-US" dirty="0" smtClean="0"/>
              <a:t>The most characteristic microscopic lesion is </a:t>
            </a:r>
            <a:r>
              <a:rPr lang="en-US" dirty="0" err="1" smtClean="0"/>
              <a:t>hyalinosis</a:t>
            </a:r>
            <a:r>
              <a:rPr lang="en-US" dirty="0" smtClean="0"/>
              <a:t> of afferent arterioles that  cause </a:t>
            </a:r>
            <a:r>
              <a:rPr lang="en-US" dirty="0" err="1" smtClean="0"/>
              <a:t>glomerular</a:t>
            </a:r>
            <a:r>
              <a:rPr lang="en-US" dirty="0" smtClean="0"/>
              <a:t> ischemia and in some areas, interstitial fibrosis and tubular atrophy</a:t>
            </a:r>
            <a:endParaRPr lang="ar-EG" dirty="0" smtClean="0"/>
          </a:p>
          <a:p>
            <a:pPr algn="just" rtl="0"/>
            <a:r>
              <a:rPr lang="en-US" dirty="0" smtClean="0"/>
              <a:t>In other cases </a:t>
            </a:r>
            <a:r>
              <a:rPr lang="en-US" dirty="0" err="1" smtClean="0"/>
              <a:t>glomerular</a:t>
            </a:r>
            <a:r>
              <a:rPr lang="en-US" dirty="0" smtClean="0"/>
              <a:t> hypertrophy occur, that would favor the development of proteinuria and disease progression</a:t>
            </a:r>
          </a:p>
          <a:p>
            <a:pPr algn="l" rtl="0"/>
            <a:endParaRPr lang="en-US" dirty="0" smtClean="0"/>
          </a:p>
          <a:p>
            <a:pPr algn="l" rtl="0"/>
            <a:endParaRPr lang="en-US" dirty="0" smtClean="0"/>
          </a:p>
          <a:p>
            <a:pPr algn="l" rtl="0"/>
            <a:endParaRPr lang="en-US" dirty="0" smtClean="0"/>
          </a:p>
          <a:p>
            <a:pPr algn="l" rtl="0"/>
            <a:endParaRPr lang="en-US" dirty="0" smtClean="0"/>
          </a:p>
          <a:p>
            <a:pPr algn="l" rtl="0"/>
            <a:endParaRPr lang="ar-EG" dirty="0"/>
          </a:p>
        </p:txBody>
      </p:sp>
      <p:pic>
        <p:nvPicPr>
          <p:cNvPr id="4" name="Picture 3" descr="kidney_2766748b.jpg"/>
          <p:cNvPicPr>
            <a:picLocks noChangeAspect="1"/>
          </p:cNvPicPr>
          <p:nvPr/>
        </p:nvPicPr>
        <p:blipFill>
          <a:blip r:embed="rId2"/>
          <a:stretch>
            <a:fillRect/>
          </a:stretch>
        </p:blipFill>
        <p:spPr>
          <a:xfrm>
            <a:off x="6929454" y="0"/>
            <a:ext cx="2214546" cy="1643050"/>
          </a:xfrm>
          <a:prstGeom prst="rect">
            <a:avLst/>
          </a:prstGeom>
        </p:spPr>
      </p:pic>
      <p:pic>
        <p:nvPicPr>
          <p:cNvPr id="5" name="Picture 4" descr="prognosis hypertension-1.jpg"/>
          <p:cNvPicPr>
            <a:picLocks noChangeAspect="1"/>
          </p:cNvPicPr>
          <p:nvPr/>
        </p:nvPicPr>
        <p:blipFill>
          <a:blip r:embed="rId3" cstate="print"/>
          <a:stretch>
            <a:fillRect/>
          </a:stretch>
        </p:blipFill>
        <p:spPr>
          <a:xfrm>
            <a:off x="1" y="0"/>
            <a:ext cx="2143107" cy="157161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USE OF DIURETICS IN CKD</a:t>
            </a:r>
            <a:endParaRPr lang="ar-EG"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8229600" cy="571504"/>
          </a:xfrm>
        </p:spPr>
        <p:txBody>
          <a:bodyPr>
            <a:normAutofit fontScale="90000"/>
          </a:bodyPr>
          <a:lstStyle/>
          <a:p>
            <a:pPr algn="ctr" rtl="0"/>
            <a:r>
              <a:rPr lang="en-US" b="1" dirty="0" smtClean="0"/>
              <a:t>USE OF DIURETICS IN CKD</a:t>
            </a:r>
            <a:endParaRPr lang="ar-EG" dirty="0"/>
          </a:p>
        </p:txBody>
      </p:sp>
      <p:sp>
        <p:nvSpPr>
          <p:cNvPr id="3" name="Content Placeholder 2"/>
          <p:cNvSpPr>
            <a:spLocks noGrp="1"/>
          </p:cNvSpPr>
          <p:nvPr>
            <p:ph idx="1"/>
          </p:nvPr>
        </p:nvSpPr>
        <p:spPr>
          <a:xfrm>
            <a:off x="457200" y="1142984"/>
            <a:ext cx="8229600" cy="5181616"/>
          </a:xfrm>
        </p:spPr>
        <p:txBody>
          <a:bodyPr>
            <a:normAutofit/>
          </a:bodyPr>
          <a:lstStyle/>
          <a:p>
            <a:pPr algn="just" rtl="0"/>
            <a:r>
              <a:rPr lang="en-US" sz="2400" dirty="0" smtClean="0"/>
              <a:t>Diuretics reduce ECF volume, lower blood pressure, potentiate the effects of ACE inhibitors, ARBs, and other antihypertensive agents, and reduce the risk of CVD in CKD. </a:t>
            </a:r>
          </a:p>
          <a:p>
            <a:pPr algn="just" rtl="0"/>
            <a:r>
              <a:rPr lang="en-US" sz="2400" dirty="0" smtClean="0"/>
              <a:t>Choice of diuretic agents depends on the level of GFR and need for reduction in ECF volume.</a:t>
            </a:r>
          </a:p>
          <a:p>
            <a:pPr lvl="2" algn="just" rtl="0"/>
            <a:r>
              <a:rPr lang="en-US" dirty="0" err="1" smtClean="0"/>
              <a:t>Thiazide</a:t>
            </a:r>
            <a:r>
              <a:rPr lang="en-US" dirty="0" smtClean="0"/>
              <a:t> diuretics given once daily are recommended in patients with GFR ≥30 </a:t>
            </a:r>
            <a:r>
              <a:rPr lang="en-US" dirty="0" err="1" smtClean="0"/>
              <a:t>mL</a:t>
            </a:r>
            <a:r>
              <a:rPr lang="en-US" dirty="0" smtClean="0"/>
              <a:t>/min/1.73 m</a:t>
            </a:r>
            <a:r>
              <a:rPr lang="en-US" baseline="30000" dirty="0" smtClean="0"/>
              <a:t>2</a:t>
            </a:r>
            <a:r>
              <a:rPr lang="en-US" dirty="0" smtClean="0"/>
              <a:t> (CKD Stages 1-3) </a:t>
            </a:r>
          </a:p>
          <a:p>
            <a:pPr lvl="2" algn="just" rtl="0"/>
            <a:r>
              <a:rPr lang="en-US" dirty="0" smtClean="0"/>
              <a:t> Loop diuretics given once or twice daily are recommended in patients with GFR &lt;30 </a:t>
            </a:r>
            <a:r>
              <a:rPr lang="en-US" dirty="0" err="1" smtClean="0"/>
              <a:t>mL</a:t>
            </a:r>
            <a:r>
              <a:rPr lang="en-US" dirty="0" smtClean="0"/>
              <a:t>/min/1.73 m</a:t>
            </a:r>
            <a:r>
              <a:rPr lang="en-US" baseline="30000" dirty="0" smtClean="0"/>
              <a:t>2</a:t>
            </a:r>
            <a:r>
              <a:rPr lang="en-US" dirty="0" smtClean="0"/>
              <a:t> (CKD Stages 4-5) </a:t>
            </a:r>
          </a:p>
          <a:p>
            <a:pPr lvl="2" algn="just" rtl="0"/>
            <a:r>
              <a:rPr lang="en-US" dirty="0" smtClean="0"/>
              <a:t>Loop diuretics given once or twice daily, in combination with </a:t>
            </a:r>
            <a:r>
              <a:rPr lang="en-US" dirty="0" err="1" smtClean="0"/>
              <a:t>thiazide</a:t>
            </a:r>
            <a:r>
              <a:rPr lang="en-US" dirty="0" smtClean="0"/>
              <a:t> diuretics, can be used for patients with ECF volume expansion and edema </a:t>
            </a:r>
          </a:p>
          <a:p>
            <a:pPr lvl="1" algn="just" rtl="0"/>
            <a:endParaRPr lang="en-US" sz="2200" dirty="0" smtClean="0"/>
          </a:p>
          <a:p>
            <a:pPr algn="l" rtl="0"/>
            <a:endParaRPr lang="ar-EG"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0042"/>
            <a:ext cx="8229600" cy="642942"/>
          </a:xfrm>
        </p:spPr>
        <p:txBody>
          <a:bodyPr>
            <a:normAutofit fontScale="90000"/>
          </a:bodyPr>
          <a:lstStyle/>
          <a:p>
            <a:pPr algn="ctr"/>
            <a:r>
              <a:rPr lang="en-US" b="1" dirty="0" smtClean="0"/>
              <a:t>USE OF DIURETICS IN CKD</a:t>
            </a:r>
            <a:endParaRPr lang="ar-EG" dirty="0"/>
          </a:p>
        </p:txBody>
      </p:sp>
      <p:sp>
        <p:nvSpPr>
          <p:cNvPr id="3" name="Content Placeholder 2"/>
          <p:cNvSpPr>
            <a:spLocks noGrp="1"/>
          </p:cNvSpPr>
          <p:nvPr>
            <p:ph idx="1"/>
          </p:nvPr>
        </p:nvSpPr>
        <p:spPr>
          <a:xfrm>
            <a:off x="457200" y="1357298"/>
            <a:ext cx="8229600" cy="4967302"/>
          </a:xfrm>
        </p:spPr>
        <p:txBody>
          <a:bodyPr>
            <a:normAutofit/>
          </a:bodyPr>
          <a:lstStyle/>
          <a:p>
            <a:pPr algn="just" rtl="0"/>
            <a:r>
              <a:rPr lang="en-US" b="1" dirty="0" smtClean="0"/>
              <a:t> </a:t>
            </a:r>
            <a:r>
              <a:rPr lang="en-US" dirty="0" smtClean="0"/>
              <a:t>Potassium-sparing diuretics should be used with caution:</a:t>
            </a:r>
          </a:p>
          <a:p>
            <a:pPr lvl="2" algn="just" rtl="0"/>
            <a:r>
              <a:rPr lang="en-US" dirty="0" smtClean="0"/>
              <a:t> In patients with GFR &lt;30 </a:t>
            </a:r>
            <a:r>
              <a:rPr lang="en-US" dirty="0" err="1" smtClean="0"/>
              <a:t>mL</a:t>
            </a:r>
            <a:r>
              <a:rPr lang="en-US" dirty="0" smtClean="0"/>
              <a:t>/min/1.73 m</a:t>
            </a:r>
            <a:r>
              <a:rPr lang="en-US" baseline="30000" dirty="0" smtClean="0"/>
              <a:t>2</a:t>
            </a:r>
            <a:r>
              <a:rPr lang="en-US" dirty="0" smtClean="0"/>
              <a:t> (CKD Stages 4-5) </a:t>
            </a:r>
          </a:p>
          <a:p>
            <a:pPr lvl="2" algn="just" rtl="0"/>
            <a:r>
              <a:rPr lang="en-US" dirty="0" smtClean="0"/>
              <a:t> In patients receiving concomitant therapy with ACE inhibitors or ARBs </a:t>
            </a:r>
          </a:p>
          <a:p>
            <a:pPr lvl="2" algn="just" rtl="0"/>
            <a:r>
              <a:rPr lang="en-US" dirty="0" smtClean="0"/>
              <a:t> In patients with additional risk factors for </a:t>
            </a:r>
            <a:r>
              <a:rPr lang="en-US" dirty="0" err="1" smtClean="0"/>
              <a:t>hyperkalemia</a:t>
            </a:r>
            <a:r>
              <a:rPr lang="en-US" dirty="0" smtClean="0"/>
              <a:t> </a:t>
            </a:r>
          </a:p>
          <a:p>
            <a:pPr algn="just" rtl="0"/>
            <a:r>
              <a:rPr lang="en-US" dirty="0" smtClean="0"/>
              <a:t>Patients treated with diuretics should be monitored for:</a:t>
            </a:r>
          </a:p>
          <a:p>
            <a:pPr lvl="2" algn="just" rtl="0"/>
            <a:r>
              <a:rPr lang="en-US" dirty="0" smtClean="0"/>
              <a:t> Volume depletion, manifest by hypotension or decreased GFR </a:t>
            </a:r>
          </a:p>
          <a:p>
            <a:pPr lvl="2" algn="just" rtl="0"/>
            <a:r>
              <a:rPr lang="en-US" dirty="0" smtClean="0"/>
              <a:t> </a:t>
            </a:r>
            <a:r>
              <a:rPr lang="en-US" dirty="0" err="1" smtClean="0"/>
              <a:t>Hypokalemia</a:t>
            </a:r>
            <a:r>
              <a:rPr lang="en-US" dirty="0" smtClean="0"/>
              <a:t> and other electrolyte abnormalities </a:t>
            </a:r>
          </a:p>
          <a:p>
            <a:pPr lvl="2" algn="just" rtl="0"/>
            <a:r>
              <a:rPr lang="en-US" dirty="0" smtClean="0"/>
              <a:t>The interval for monitoring depends on baseline values for blood pressure, GFR and serum potassium concentration</a:t>
            </a:r>
          </a:p>
          <a:p>
            <a:pPr algn="just" rtl="0"/>
            <a:endParaRPr lang="ar-EG"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sz="6000" smtClean="0"/>
              <a:t>PHARMACOLOGICAL THERAPY</a:t>
            </a:r>
            <a:endParaRPr lang="ar-EG" dirty="0"/>
          </a:p>
        </p:txBody>
      </p:sp>
      <p:sp>
        <p:nvSpPr>
          <p:cNvPr id="7" name="Text Placeholder 6"/>
          <p:cNvSpPr>
            <a:spLocks noGrp="1"/>
          </p:cNvSpPr>
          <p:nvPr>
            <p:ph type="body" idx="1"/>
          </p:nvPr>
        </p:nvSpPr>
        <p:spPr/>
        <p:txBody>
          <a:bodyPr>
            <a:normAutofit fontScale="92500"/>
          </a:bodyPr>
          <a:lstStyle/>
          <a:p>
            <a:pPr algn="ctr"/>
            <a:r>
              <a:rPr lang="en-US" sz="5400" b="1" dirty="0" smtClean="0">
                <a:ln w="635">
                  <a:noFill/>
                </a:ln>
                <a:solidFill>
                  <a:srgbClr val="92D050"/>
                </a:solidFill>
                <a:effectLst>
                  <a:outerShdw blurRad="38100" dist="25400" dir="5400000" algn="tl" rotWithShape="0">
                    <a:srgbClr val="000000">
                      <a:alpha val="43000"/>
                    </a:srgbClr>
                  </a:outerShdw>
                </a:effectLst>
                <a:latin typeface="+mj-lt"/>
                <a:ea typeface="+mj-ea"/>
                <a:cs typeface="+mj-cs"/>
              </a:rPr>
              <a:t>kidney transplant recipients</a:t>
            </a:r>
          </a:p>
          <a:p>
            <a:endParaRPr lang="ar-EG"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67524"/>
          </a:xfrm>
        </p:spPr>
        <p:txBody>
          <a:bodyPr>
            <a:normAutofit fontScale="90000"/>
          </a:bodyPr>
          <a:lstStyle/>
          <a:p>
            <a:pPr algn="ctr"/>
            <a:r>
              <a:rPr lang="en-US" sz="4800" b="1" dirty="0" smtClean="0">
                <a:ln w="635">
                  <a:noFill/>
                </a:ln>
                <a:solidFill>
                  <a:srgbClr val="00B050"/>
                </a:solidFill>
                <a:effectLst>
                  <a:outerShdw blurRad="38100" dist="25400" dir="5400000" algn="tl" rotWithShape="0">
                    <a:srgbClr val="000000">
                      <a:alpha val="43000"/>
                    </a:srgbClr>
                  </a:outerShdw>
                </a:effectLst>
              </a:rPr>
              <a:t>Kidney disease in kidney transplant recipients</a:t>
            </a:r>
            <a:endParaRPr lang="ar-EG" dirty="0">
              <a:solidFill>
                <a:srgbClr val="00B050"/>
              </a:solidFill>
            </a:endParaRPr>
          </a:p>
        </p:txBody>
      </p:sp>
      <p:sp>
        <p:nvSpPr>
          <p:cNvPr id="3" name="Content Placeholder 2"/>
          <p:cNvSpPr>
            <a:spLocks noGrp="1"/>
          </p:cNvSpPr>
          <p:nvPr>
            <p:ph idx="1"/>
          </p:nvPr>
        </p:nvSpPr>
        <p:spPr>
          <a:xfrm>
            <a:off x="457200" y="1785926"/>
            <a:ext cx="8229600" cy="4538674"/>
          </a:xfrm>
        </p:spPr>
        <p:txBody>
          <a:bodyPr/>
          <a:lstStyle/>
          <a:p>
            <a:pPr algn="just" rtl="0"/>
            <a:r>
              <a:rPr lang="en-US" sz="2400" dirty="0" smtClean="0"/>
              <a:t>Most kidney transplant recipients have CKD and hypertension. </a:t>
            </a:r>
          </a:p>
          <a:p>
            <a:pPr algn="just" rtl="0"/>
            <a:r>
              <a:rPr lang="en-US" sz="2400" dirty="0" smtClean="0"/>
              <a:t>High blood pressure in kidney transplant recipients is a risk factor for faster progression of CKD and development of CVD.</a:t>
            </a:r>
          </a:p>
          <a:p>
            <a:pPr algn="just" rtl="0"/>
            <a:r>
              <a:rPr lang="en-US" sz="2400" dirty="0" smtClean="0"/>
              <a:t>Patients with CKD in the kidney transplant should be treated with any of the following to reach the target blood pressure: CCB, diuretics, ACE inhibitor, ARB, or beta-blocker</a:t>
            </a:r>
          </a:p>
          <a:p>
            <a:pPr algn="l" rtl="0"/>
            <a:endParaRPr lang="ar-EG"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1371600"/>
            <a:ext cx="7851648" cy="985830"/>
          </a:xfrm>
        </p:spPr>
        <p:txBody>
          <a:bodyPr>
            <a:noAutofit/>
          </a:bodyPr>
          <a:lstStyle/>
          <a:p>
            <a:pPr algn="ctr"/>
            <a:r>
              <a:rPr lang="en-US" sz="4800" dirty="0" smtClean="0">
                <a:solidFill>
                  <a:srgbClr val="00B050"/>
                </a:solidFill>
              </a:rPr>
              <a:t>Blood pressure management in elderly persons with CKD </a:t>
            </a:r>
            <a:endParaRPr lang="ar-EG" sz="4400" dirty="0"/>
          </a:p>
        </p:txBody>
      </p:sp>
      <p:pic>
        <p:nvPicPr>
          <p:cNvPr id="6" name="Picture 5" descr="130214_QUORA_CUTE_N_OLD.jpg.CROP.article568-large.jpg"/>
          <p:cNvPicPr>
            <a:picLocks noChangeAspect="1"/>
          </p:cNvPicPr>
          <p:nvPr/>
        </p:nvPicPr>
        <p:blipFill>
          <a:blip r:embed="rId2"/>
          <a:stretch>
            <a:fillRect/>
          </a:stretch>
        </p:blipFill>
        <p:spPr>
          <a:xfrm>
            <a:off x="1285852" y="2786058"/>
            <a:ext cx="6429420" cy="3643338"/>
          </a:xfrm>
          <a:prstGeom prst="rect">
            <a:avLst/>
          </a:prstGeom>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b="1" dirty="0" smtClean="0">
                <a:solidFill>
                  <a:srgbClr val="00B050"/>
                </a:solidFill>
              </a:rPr>
              <a:t>Blood pressure management in elderly</a:t>
            </a:r>
            <a:br>
              <a:rPr lang="en-US" sz="4000" b="1" dirty="0" smtClean="0">
                <a:solidFill>
                  <a:srgbClr val="00B050"/>
                </a:solidFill>
              </a:rPr>
            </a:br>
            <a:r>
              <a:rPr lang="en-US" sz="4000" b="1" dirty="0" smtClean="0">
                <a:solidFill>
                  <a:srgbClr val="00B050"/>
                </a:solidFill>
              </a:rPr>
              <a:t>persons with CKD </a:t>
            </a:r>
            <a:endParaRPr lang="ar-EG" sz="4000" b="1" dirty="0">
              <a:solidFill>
                <a:srgbClr val="00B050"/>
              </a:solidFill>
            </a:endParaRPr>
          </a:p>
        </p:txBody>
      </p:sp>
      <p:sp>
        <p:nvSpPr>
          <p:cNvPr id="3" name="Content Placeholder 2"/>
          <p:cNvSpPr>
            <a:spLocks noGrp="1"/>
          </p:cNvSpPr>
          <p:nvPr>
            <p:ph idx="1"/>
          </p:nvPr>
        </p:nvSpPr>
        <p:spPr/>
        <p:txBody>
          <a:bodyPr>
            <a:normAutofit/>
          </a:bodyPr>
          <a:lstStyle/>
          <a:p>
            <a:pPr algn="just" rtl="0"/>
            <a:r>
              <a:rPr lang="en-US" dirty="0" smtClean="0"/>
              <a:t>In population health surveys, a large proportion of the  elderly have a reduced GFR and elevated blood pressure</a:t>
            </a:r>
          </a:p>
          <a:p>
            <a:pPr algn="just" rtl="0"/>
            <a:r>
              <a:rPr lang="en-US" dirty="0" smtClean="0"/>
              <a:t>Tailor BP treatment regimens in elderly patients with CKD by carefully considering age, attention to adverse events related to BP treatment, including electrolyte disorders, acute deterioration in kidney function, orthostatic hypotension and drug side effects co-morbidities and other therapies.</a:t>
            </a:r>
            <a:endParaRPr lang="ar-EG"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928694"/>
          </a:xfrm>
        </p:spPr>
        <p:txBody>
          <a:bodyPr>
            <a:normAutofit/>
          </a:bodyPr>
          <a:lstStyle/>
          <a:p>
            <a:pPr rtl="0"/>
            <a:r>
              <a:rPr lang="en-US" b="1" dirty="0" smtClean="0">
                <a:solidFill>
                  <a:srgbClr val="00B050"/>
                </a:solidFill>
              </a:rPr>
              <a:t>Home message </a:t>
            </a:r>
            <a:endParaRPr lang="ar-EG" b="1" dirty="0">
              <a:solidFill>
                <a:srgbClr val="00B050"/>
              </a:solidFill>
            </a:endParaRPr>
          </a:p>
        </p:txBody>
      </p:sp>
      <p:sp>
        <p:nvSpPr>
          <p:cNvPr id="3" name="Content Placeholder 2"/>
          <p:cNvSpPr>
            <a:spLocks noGrp="1"/>
          </p:cNvSpPr>
          <p:nvPr>
            <p:ph idx="1"/>
          </p:nvPr>
        </p:nvSpPr>
        <p:spPr>
          <a:xfrm>
            <a:off x="457200" y="1428736"/>
            <a:ext cx="8229600" cy="4895864"/>
          </a:xfrm>
        </p:spPr>
        <p:txBody>
          <a:bodyPr/>
          <a:lstStyle/>
          <a:p>
            <a:pPr algn="just" rtl="0"/>
            <a:r>
              <a:rPr lang="en-US" dirty="0" smtClean="0"/>
              <a:t>CKD &amp; HTN are closely related to each others and significantly increasing the CVD</a:t>
            </a:r>
          </a:p>
          <a:p>
            <a:pPr algn="just" rtl="0"/>
            <a:r>
              <a:rPr lang="en-US" dirty="0" smtClean="0"/>
              <a:t>Target BP should be to 140/90 mm Hg</a:t>
            </a:r>
          </a:p>
          <a:p>
            <a:pPr algn="just" rtl="0"/>
            <a:r>
              <a:rPr lang="en-US" dirty="0" smtClean="0"/>
              <a:t>ACE inhibitors and ARBs are effective in slowing the progression of kidney disease in hypertensive and CKD patient </a:t>
            </a:r>
          </a:p>
          <a:p>
            <a:pPr algn="just" rtl="0"/>
            <a:r>
              <a:rPr lang="en-US" dirty="0" smtClean="0"/>
              <a:t>Careful monitoring to serum </a:t>
            </a:r>
            <a:r>
              <a:rPr lang="en-US" dirty="0" err="1" smtClean="0"/>
              <a:t>potassuim</a:t>
            </a:r>
            <a:r>
              <a:rPr lang="en-US" dirty="0" smtClean="0"/>
              <a:t>, GFR and extracellular fluid volume.</a:t>
            </a:r>
          </a:p>
          <a:p>
            <a:pPr algn="just" rtl="0"/>
            <a:r>
              <a:rPr lang="en-US" dirty="0" smtClean="0"/>
              <a:t>Special attention should be given to the elderly with CKD.</a:t>
            </a:r>
            <a:endParaRPr lang="ar-E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Autofit/>
          </a:bodyPr>
          <a:lstStyle/>
          <a:p>
            <a:pPr algn="ctr"/>
            <a:r>
              <a:rPr lang="en-US" sz="6000" dirty="0" smtClean="0">
                <a:solidFill>
                  <a:srgbClr val="C00000"/>
                </a:solidFill>
              </a:rPr>
              <a:t>Thank you for your attention </a:t>
            </a:r>
            <a:endParaRPr lang="ar-EG" sz="6000"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229600" cy="928694"/>
          </a:xfrm>
        </p:spPr>
        <p:txBody>
          <a:bodyPr>
            <a:noAutofit/>
          </a:bodyPr>
          <a:lstStyle/>
          <a:p>
            <a:pPr algn="ctr" rtl="0"/>
            <a:r>
              <a:rPr lang="en-US" sz="3600" b="1" dirty="0" smtClean="0"/>
              <a:t>Effect of kidney disease </a:t>
            </a:r>
            <a:br>
              <a:rPr lang="en-US" sz="3600" b="1" dirty="0" smtClean="0"/>
            </a:br>
            <a:r>
              <a:rPr lang="en-US" sz="3600" b="1" dirty="0" smtClean="0"/>
              <a:t>on blood pressure</a:t>
            </a:r>
            <a:endParaRPr lang="ar-EG" sz="3600" b="1" dirty="0"/>
          </a:p>
        </p:txBody>
      </p:sp>
      <p:sp>
        <p:nvSpPr>
          <p:cNvPr id="3" name="Content Placeholder 2"/>
          <p:cNvSpPr>
            <a:spLocks noGrp="1"/>
          </p:cNvSpPr>
          <p:nvPr>
            <p:ph idx="1"/>
          </p:nvPr>
        </p:nvSpPr>
        <p:spPr>
          <a:xfrm>
            <a:off x="457200" y="1857364"/>
            <a:ext cx="8229600" cy="4467236"/>
          </a:xfrm>
        </p:spPr>
        <p:txBody>
          <a:bodyPr>
            <a:normAutofit lnSpcReduction="10000"/>
          </a:bodyPr>
          <a:lstStyle/>
          <a:p>
            <a:pPr algn="just" rtl="0"/>
            <a:r>
              <a:rPr lang="en-US" dirty="0" smtClean="0"/>
              <a:t>Sodium retention</a:t>
            </a:r>
          </a:p>
          <a:p>
            <a:pPr algn="just" rtl="0"/>
            <a:r>
              <a:rPr lang="en-US" dirty="0" smtClean="0"/>
              <a:t>Increased activity of the </a:t>
            </a:r>
            <a:r>
              <a:rPr lang="en-US" dirty="0" err="1" smtClean="0"/>
              <a:t>renin-angiotensin</a:t>
            </a:r>
            <a:r>
              <a:rPr lang="en-US" dirty="0" smtClean="0"/>
              <a:t> system</a:t>
            </a:r>
          </a:p>
          <a:p>
            <a:pPr algn="just" rtl="0"/>
            <a:r>
              <a:rPr lang="en-US" dirty="0" smtClean="0"/>
              <a:t>Enhanced activity of the sympathetic nervous system</a:t>
            </a:r>
          </a:p>
          <a:p>
            <a:pPr algn="just" rtl="0"/>
            <a:r>
              <a:rPr lang="en-US" dirty="0" smtClean="0"/>
              <a:t>Secondary hyperparathyroidism raises the intracellular calcium concentration, which can lead to vasoconstriction and hypertension</a:t>
            </a:r>
          </a:p>
          <a:p>
            <a:pPr algn="just" rtl="0"/>
            <a:r>
              <a:rPr lang="en-US" dirty="0" smtClean="0"/>
              <a:t>Hypertension may occur or be exacerbated in patients with advanced chronic kidney disease treated with </a:t>
            </a:r>
            <a:r>
              <a:rPr lang="en-US" dirty="0" err="1" smtClean="0"/>
              <a:t>epo</a:t>
            </a:r>
            <a:endParaRPr lang="en-US" dirty="0" smtClean="0"/>
          </a:p>
          <a:p>
            <a:pPr algn="just" rtl="0"/>
            <a:r>
              <a:rPr lang="en-US" dirty="0" smtClean="0"/>
              <a:t>Impaired NO synthesis and endothelium-mediated vasodilatation has been demonstrated in patients with uremia. </a:t>
            </a:r>
          </a:p>
          <a:p>
            <a:pPr algn="l" rtl="0"/>
            <a:endParaRPr lang="ar-EG" dirty="0"/>
          </a:p>
        </p:txBody>
      </p:sp>
      <p:pic>
        <p:nvPicPr>
          <p:cNvPr id="4" name="Picture 3" descr="kidney_2766748b.jpg"/>
          <p:cNvPicPr>
            <a:picLocks noChangeAspect="1"/>
          </p:cNvPicPr>
          <p:nvPr/>
        </p:nvPicPr>
        <p:blipFill>
          <a:blip r:embed="rId2"/>
          <a:stretch>
            <a:fillRect/>
          </a:stretch>
        </p:blipFill>
        <p:spPr>
          <a:xfrm>
            <a:off x="6929454" y="0"/>
            <a:ext cx="2214546" cy="1643050"/>
          </a:xfrm>
          <a:prstGeom prst="rect">
            <a:avLst/>
          </a:prstGeom>
        </p:spPr>
      </p:pic>
      <p:pic>
        <p:nvPicPr>
          <p:cNvPr id="5" name="Picture 4" descr="prognosis hypertension-1.jpg"/>
          <p:cNvPicPr>
            <a:picLocks noChangeAspect="1"/>
          </p:cNvPicPr>
          <p:nvPr/>
        </p:nvPicPr>
        <p:blipFill>
          <a:blip r:embed="rId3" cstate="print"/>
          <a:stretch>
            <a:fillRect/>
          </a:stretch>
        </p:blipFill>
        <p:spPr>
          <a:xfrm>
            <a:off x="1" y="0"/>
            <a:ext cx="2143107" cy="157161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ki201019f1.jpg"/>
          <p:cNvPicPr>
            <a:picLocks noGrp="1" noChangeAspect="1"/>
          </p:cNvPicPr>
          <p:nvPr>
            <p:ph idx="4294967295"/>
          </p:nvPr>
        </p:nvPicPr>
        <p:blipFill>
          <a:blip r:embed="rId2"/>
          <a:stretch>
            <a:fillRect/>
          </a:stretch>
        </p:blipFill>
        <p:spPr>
          <a:xfrm>
            <a:off x="0" y="0"/>
            <a:ext cx="9144000" cy="6215063"/>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6000" dirty="0" smtClean="0"/>
              <a:t>Evaluation of patients with HTN as regard presence of CKD</a:t>
            </a:r>
            <a:endParaRPr lang="ar-EG" dirty="0"/>
          </a:p>
        </p:txBody>
      </p:sp>
      <p:sp>
        <p:nvSpPr>
          <p:cNvPr id="3" name="Subtitle 2"/>
          <p:cNvSpPr>
            <a:spLocks noGrp="1"/>
          </p:cNvSpPr>
          <p:nvPr>
            <p:ph type="subTitle" idx="1"/>
          </p:nvPr>
        </p:nvSpPr>
        <p:spPr/>
        <p:txBody>
          <a:bodyPr/>
          <a:lstStyle/>
          <a:p>
            <a:endParaRPr lang="ar-EG" dirty="0"/>
          </a:p>
        </p:txBody>
      </p:sp>
      <p:pic>
        <p:nvPicPr>
          <p:cNvPr id="4" name="Picture 3" descr="photo546.jpg"/>
          <p:cNvPicPr>
            <a:picLocks noChangeAspect="1"/>
          </p:cNvPicPr>
          <p:nvPr/>
        </p:nvPicPr>
        <p:blipFill>
          <a:blip r:embed="rId2"/>
          <a:stretch>
            <a:fillRect/>
          </a:stretch>
        </p:blipFill>
        <p:spPr>
          <a:xfrm>
            <a:off x="500034" y="3143248"/>
            <a:ext cx="8286808" cy="2928958"/>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28"/>
            <a:ext cx="8229600" cy="1214446"/>
          </a:xfrm>
        </p:spPr>
        <p:txBody>
          <a:bodyPr>
            <a:noAutofit/>
          </a:bodyPr>
          <a:lstStyle/>
          <a:p>
            <a:pPr rtl="0"/>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Evaluation of HTN patients as regard presence of CKD</a:t>
            </a:r>
            <a:endParaRPr lang="ar-EG" sz="3600" dirty="0"/>
          </a:p>
        </p:txBody>
      </p:sp>
      <p:sp>
        <p:nvSpPr>
          <p:cNvPr id="3" name="Content Placeholder 2"/>
          <p:cNvSpPr>
            <a:spLocks noGrp="1"/>
          </p:cNvSpPr>
          <p:nvPr>
            <p:ph idx="1"/>
          </p:nvPr>
        </p:nvSpPr>
        <p:spPr>
          <a:xfrm>
            <a:off x="457200" y="2000240"/>
            <a:ext cx="8229600" cy="4324360"/>
          </a:xfrm>
        </p:spPr>
        <p:txBody>
          <a:bodyPr/>
          <a:lstStyle/>
          <a:p>
            <a:pPr algn="l" rtl="0"/>
            <a:r>
              <a:rPr lang="en-US" dirty="0" smtClean="0"/>
              <a:t>objectives of the evaluation are</a:t>
            </a:r>
          </a:p>
          <a:p>
            <a:pPr lvl="1" algn="l" rtl="0"/>
            <a:r>
              <a:rPr lang="en-US" dirty="0" smtClean="0"/>
              <a:t> detection of identifiable causes of hypertension</a:t>
            </a:r>
          </a:p>
          <a:p>
            <a:pPr lvl="1" algn="l" rtl="0"/>
            <a:r>
              <a:rPr lang="en-US" dirty="0" smtClean="0"/>
              <a:t>assessment of target organ damage, including CKD</a:t>
            </a:r>
          </a:p>
          <a:p>
            <a:pPr lvl="1" algn="l" rtl="0"/>
            <a:r>
              <a:rPr lang="en-US" dirty="0" smtClean="0"/>
              <a:t>identification of other CVD risk factors or concomitant disorders that may define prognosis and guide treatment </a:t>
            </a:r>
          </a:p>
          <a:p>
            <a:pPr lvl="1" algn="l" rtl="0"/>
            <a:endParaRPr lang="en-US" dirty="0" smtClean="0"/>
          </a:p>
          <a:p>
            <a:pPr lvl="1" algn="l" rtl="0"/>
            <a:endParaRPr lang="ar-E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F:\slide-13-638.jpg"/>
          <p:cNvPicPr>
            <a:picLocks noGrp="1" noChangeAspect="1" noChangeArrowheads="1"/>
          </p:cNvPicPr>
          <p:nvPr>
            <p:ph sz="quarter" idx="1"/>
          </p:nvPr>
        </p:nvPicPr>
        <p:blipFill>
          <a:blip r:embed="rId2"/>
          <a:stretch>
            <a:fillRect/>
          </a:stretch>
        </p:blipFill>
        <p:spPr bwMode="auto">
          <a:xfrm>
            <a:off x="0" y="142852"/>
            <a:ext cx="9144000" cy="6643710"/>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2648</TotalTime>
  <Words>1491</Words>
  <Application>Microsoft Office PowerPoint</Application>
  <PresentationFormat>On-screen Show (4:3)</PresentationFormat>
  <Paragraphs>178</Paragraphs>
  <Slides>48</Slides>
  <Notes>1</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Flow</vt:lpstr>
      <vt:lpstr>Hypertetion and CKD</vt:lpstr>
      <vt:lpstr>Agenda</vt:lpstr>
      <vt:lpstr>Introduction Relation of HTN&amp;CKD</vt:lpstr>
      <vt:lpstr>Effect of blood pressure  on kidney disease :</vt:lpstr>
      <vt:lpstr>Effect of kidney disease  on blood pressure</vt:lpstr>
      <vt:lpstr>PowerPoint Presentation</vt:lpstr>
      <vt:lpstr>Evaluation of patients with HTN as regard presence of CKD</vt:lpstr>
      <vt:lpstr>                Evaluation of HTN patients as regard presence of CKD</vt:lpstr>
      <vt:lpstr>PowerPoint Presentation</vt:lpstr>
      <vt:lpstr>Evaluation for the presence of CKD </vt:lpstr>
      <vt:lpstr>PowerPoint Presentation</vt:lpstr>
      <vt:lpstr>Stages of CKD</vt:lpstr>
      <vt:lpstr>Evaluation of patients with HTN  and CKD should include: </vt:lpstr>
      <vt:lpstr>Goals of Antihypertensive Therapy in CKD</vt:lpstr>
      <vt:lpstr>Goals of Antihypertensive Therapy in CKD</vt:lpstr>
      <vt:lpstr>Dietary and lifestyle modifications </vt:lpstr>
      <vt:lpstr>Dietary and lifestyle modifications </vt:lpstr>
      <vt:lpstr>PowerPoint Presentation</vt:lpstr>
      <vt:lpstr>Kidney Disease Improving Global Outcome (KDIGO) guidelines as regard lifestyle modification</vt:lpstr>
      <vt:lpstr>PHARMACOLOGICAL THERAPY</vt:lpstr>
      <vt:lpstr>  use of antihypertensive therapy in CKD  General considerations</vt:lpstr>
      <vt:lpstr>General considerations</vt:lpstr>
      <vt:lpstr>PHARMACOLOGICAL THERAPY</vt:lpstr>
      <vt:lpstr> Nondiabetic kidney disease</vt:lpstr>
      <vt:lpstr>Nondiabetic kidney disease Choice of antihypertensive agent:</vt:lpstr>
      <vt:lpstr>PowerPoint Presentation</vt:lpstr>
      <vt:lpstr>ACE Inhibition in Progressive Renal Disease (AIPRD) Study</vt:lpstr>
      <vt:lpstr>Ramipril Efficacy in Nephropathy (REIN) Study</vt:lpstr>
      <vt:lpstr>Nondiabetic kidney disease  Additional antihypertensive agent</vt:lpstr>
      <vt:lpstr>PHARMACOLOGICAL THERAPY</vt:lpstr>
      <vt:lpstr>Diabetic kidney disease</vt:lpstr>
      <vt:lpstr>  Diabetic kidney disease  Choice of antihypertensive agent:</vt:lpstr>
      <vt:lpstr>PowerPoint Presentation</vt:lpstr>
      <vt:lpstr>Additional antihypertensive agent to reduce CVD risk and reach target BP level</vt:lpstr>
      <vt:lpstr> ACE inhibitor and ARB in CKD</vt:lpstr>
      <vt:lpstr> ACE inhibitor and ARB in CKD</vt:lpstr>
      <vt:lpstr> ACE inhibitor and ARB in CKD (serum potassium )</vt:lpstr>
      <vt:lpstr> ACE inhibitor and ARB in CKD (GFR)</vt:lpstr>
      <vt:lpstr>PowerPoint Presentation</vt:lpstr>
      <vt:lpstr>USE OF DIURETICS IN CKD</vt:lpstr>
      <vt:lpstr>USE OF DIURETICS IN CKD</vt:lpstr>
      <vt:lpstr>USE OF DIURETICS IN CKD</vt:lpstr>
      <vt:lpstr>PHARMACOLOGICAL THERAPY</vt:lpstr>
      <vt:lpstr>Kidney disease in kidney transplant recipients</vt:lpstr>
      <vt:lpstr>Blood pressure management in elderly persons with CKD </vt:lpstr>
      <vt:lpstr>Blood pressure management in elderly persons with CKD </vt:lpstr>
      <vt:lpstr>Home message </vt:lpstr>
      <vt:lpstr>Thank you for your attention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study</dc:title>
  <dc:creator>EGY LAP</dc:creator>
  <cp:lastModifiedBy>compumark</cp:lastModifiedBy>
  <cp:revision>199</cp:revision>
  <dcterms:created xsi:type="dcterms:W3CDTF">2013-12-09T19:34:58Z</dcterms:created>
  <dcterms:modified xsi:type="dcterms:W3CDTF">2017-12-27T21:10:10Z</dcterms:modified>
</cp:coreProperties>
</file>